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7" r:id="rId2"/>
    <p:sldId id="261" r:id="rId3"/>
    <p:sldId id="262" r:id="rId4"/>
    <p:sldId id="263" r:id="rId5"/>
    <p:sldId id="264" r:id="rId6"/>
    <p:sldId id="265" r:id="rId7"/>
    <p:sldId id="266" r:id="rId8"/>
    <p:sldId id="267" r:id="rId9"/>
    <p:sldId id="268" r:id="rId10"/>
    <p:sldId id="269" r:id="rId11"/>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910CCC-D909-4F9E-9769-04B668CB87B0}" v="12" dt="2023-08-15T19:16:19.579"/>
  </p1510:revLst>
</p1510:revInfo>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15" autoAdjust="0"/>
    <p:restoredTop sz="94045" autoAdjust="0"/>
  </p:normalViewPr>
  <p:slideViewPr>
    <p:cSldViewPr snapToGrid="0">
      <p:cViewPr>
        <p:scale>
          <a:sx n="120" d="100"/>
          <a:sy n="120" d="100"/>
        </p:scale>
        <p:origin x="-1884"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xey, Clare" userId="9883931a-7bab-486a-91a1-8aed738187c2" providerId="ADAL" clId="{F218CB97-43DA-4FC4-A6D2-DCCAC95FB9AC}"/>
    <pc:docChg chg="modSld">
      <pc:chgData name="Doxey, Clare" userId="9883931a-7bab-486a-91a1-8aed738187c2" providerId="ADAL" clId="{F218CB97-43DA-4FC4-A6D2-DCCAC95FB9AC}" dt="2023-05-06T19:34:12.425" v="19" actId="20577"/>
      <pc:docMkLst>
        <pc:docMk/>
      </pc:docMkLst>
      <pc:sldChg chg="modSp mod">
        <pc:chgData name="Doxey, Clare" userId="9883931a-7bab-486a-91a1-8aed738187c2" providerId="ADAL" clId="{F218CB97-43DA-4FC4-A6D2-DCCAC95FB9AC}" dt="2023-05-06T19:34:12.425" v="19" actId="20577"/>
        <pc:sldMkLst>
          <pc:docMk/>
          <pc:sldMk cId="0" sldId="265"/>
        </pc:sldMkLst>
        <pc:graphicFrameChg chg="modGraphic">
          <ac:chgData name="Doxey, Clare" userId="9883931a-7bab-486a-91a1-8aed738187c2" providerId="ADAL" clId="{F218CB97-43DA-4FC4-A6D2-DCCAC95FB9AC}" dt="2023-05-06T19:34:12.425" v="19" actId="20577"/>
          <ac:graphicFrameMkLst>
            <pc:docMk/>
            <pc:sldMk cId="0" sldId="265"/>
            <ac:graphicFrameMk id="3" creationId="{846AA921-1F59-B01B-222F-8B994A5050DC}"/>
          </ac:graphicFrameMkLst>
        </pc:graphicFrameChg>
      </pc:sldChg>
    </pc:docChg>
  </pc:docChgLst>
  <pc:docChgLst>
    <pc:chgData name="Doxey, Clare" userId="9883931a-7bab-486a-91a1-8aed738187c2" providerId="ADAL" clId="{68910CCC-D909-4F9E-9769-04B668CB87B0}"/>
    <pc:docChg chg="custSel modSld">
      <pc:chgData name="Doxey, Clare" userId="9883931a-7bab-486a-91a1-8aed738187c2" providerId="ADAL" clId="{68910CCC-D909-4F9E-9769-04B668CB87B0}" dt="2023-08-15T19:16:19.579" v="513"/>
      <pc:docMkLst>
        <pc:docMk/>
      </pc:docMkLst>
      <pc:sldChg chg="modSp mod">
        <pc:chgData name="Doxey, Clare" userId="9883931a-7bab-486a-91a1-8aed738187c2" providerId="ADAL" clId="{68910CCC-D909-4F9E-9769-04B668CB87B0}" dt="2023-08-15T18:59:44.510" v="7" actId="20577"/>
        <pc:sldMkLst>
          <pc:docMk/>
          <pc:sldMk cId="0" sldId="257"/>
        </pc:sldMkLst>
        <pc:spChg chg="mod">
          <ac:chgData name="Doxey, Clare" userId="9883931a-7bab-486a-91a1-8aed738187c2" providerId="ADAL" clId="{68910CCC-D909-4F9E-9769-04B668CB87B0}" dt="2023-08-15T18:59:44.510" v="7" actId="20577"/>
          <ac:spMkLst>
            <pc:docMk/>
            <pc:sldMk cId="0" sldId="257"/>
            <ac:spMk id="3074" creationId="{629B4FFA-DC5E-07D2-D978-108397FA18CE}"/>
          </ac:spMkLst>
        </pc:spChg>
      </pc:sldChg>
      <pc:sldChg chg="modSp mod">
        <pc:chgData name="Doxey, Clare" userId="9883931a-7bab-486a-91a1-8aed738187c2" providerId="ADAL" clId="{68910CCC-D909-4F9E-9769-04B668CB87B0}" dt="2023-08-15T19:10:36.284" v="403" actId="33524"/>
        <pc:sldMkLst>
          <pc:docMk/>
          <pc:sldMk cId="0" sldId="265"/>
        </pc:sldMkLst>
        <pc:graphicFrameChg chg="mod modGraphic">
          <ac:chgData name="Doxey, Clare" userId="9883931a-7bab-486a-91a1-8aed738187c2" providerId="ADAL" clId="{68910CCC-D909-4F9E-9769-04B668CB87B0}" dt="2023-08-15T19:10:36.284" v="403" actId="33524"/>
          <ac:graphicFrameMkLst>
            <pc:docMk/>
            <pc:sldMk cId="0" sldId="265"/>
            <ac:graphicFrameMk id="3" creationId="{846AA921-1F59-B01B-222F-8B994A5050DC}"/>
          </ac:graphicFrameMkLst>
        </pc:graphicFrameChg>
      </pc:sldChg>
      <pc:sldChg chg="modSp mod">
        <pc:chgData name="Doxey, Clare" userId="9883931a-7bab-486a-91a1-8aed738187c2" providerId="ADAL" clId="{68910CCC-D909-4F9E-9769-04B668CB87B0}" dt="2023-08-15T19:12:49.815" v="407" actId="20577"/>
        <pc:sldMkLst>
          <pc:docMk/>
          <pc:sldMk cId="0" sldId="267"/>
        </pc:sldMkLst>
        <pc:graphicFrameChg chg="mod modGraphic">
          <ac:chgData name="Doxey, Clare" userId="9883931a-7bab-486a-91a1-8aed738187c2" providerId="ADAL" clId="{68910CCC-D909-4F9E-9769-04B668CB87B0}" dt="2023-08-15T19:12:49.815" v="407" actId="20577"/>
          <ac:graphicFrameMkLst>
            <pc:docMk/>
            <pc:sldMk cId="0" sldId="267"/>
            <ac:graphicFrameMk id="3" creationId="{E9579259-6A86-6297-156E-FFD0E4EAD1E1}"/>
          </ac:graphicFrameMkLst>
        </pc:graphicFrameChg>
      </pc:sldChg>
      <pc:sldChg chg="modSp mod">
        <pc:chgData name="Doxey, Clare" userId="9883931a-7bab-486a-91a1-8aed738187c2" providerId="ADAL" clId="{68910CCC-D909-4F9E-9769-04B668CB87B0}" dt="2023-08-15T19:16:19.579" v="513"/>
        <pc:sldMkLst>
          <pc:docMk/>
          <pc:sldMk cId="0" sldId="268"/>
        </pc:sldMkLst>
        <pc:graphicFrameChg chg="mod modGraphic">
          <ac:chgData name="Doxey, Clare" userId="9883931a-7bab-486a-91a1-8aed738187c2" providerId="ADAL" clId="{68910CCC-D909-4F9E-9769-04B668CB87B0}" dt="2023-08-15T19:16:19.579" v="513"/>
          <ac:graphicFrameMkLst>
            <pc:docMk/>
            <pc:sldMk cId="0" sldId="268"/>
            <ac:graphicFrameMk id="3" creationId="{2A7B2C0F-CBAE-863A-7761-A97B2075F86A}"/>
          </ac:graphicFrameMkLst>
        </pc:graphicFrameChg>
      </pc:sldChg>
    </pc:docChg>
  </pc:docChgLst>
  <pc:docChgLst>
    <pc:chgData name="Doxey, Clare" userId="9883931a-7bab-486a-91a1-8aed738187c2" providerId="ADAL" clId="{75129677-BDE9-47F0-8A92-7CB3E56A28CA}"/>
    <pc:docChg chg="modSld">
      <pc:chgData name="Doxey, Clare" userId="9883931a-7bab-486a-91a1-8aed738187c2" providerId="ADAL" clId="{75129677-BDE9-47F0-8A92-7CB3E56A28CA}" dt="2022-11-20T21:26:24.923" v="8" actId="20577"/>
      <pc:docMkLst>
        <pc:docMk/>
      </pc:docMkLst>
      <pc:sldChg chg="modSp mod">
        <pc:chgData name="Doxey, Clare" userId="9883931a-7bab-486a-91a1-8aed738187c2" providerId="ADAL" clId="{75129677-BDE9-47F0-8A92-7CB3E56A28CA}" dt="2022-11-17T22:14:17.268" v="0" actId="20577"/>
        <pc:sldMkLst>
          <pc:docMk/>
          <pc:sldMk cId="0" sldId="261"/>
        </pc:sldMkLst>
        <pc:graphicFrameChg chg="modGraphic">
          <ac:chgData name="Doxey, Clare" userId="9883931a-7bab-486a-91a1-8aed738187c2" providerId="ADAL" clId="{75129677-BDE9-47F0-8A92-7CB3E56A28CA}" dt="2022-11-17T22:14:17.268" v="0" actId="20577"/>
          <ac:graphicFrameMkLst>
            <pc:docMk/>
            <pc:sldMk cId="0" sldId="261"/>
            <ac:graphicFrameMk id="3" creationId="{FB70E003-0B21-6DCA-EE36-792C0E31CA90}"/>
          </ac:graphicFrameMkLst>
        </pc:graphicFrameChg>
      </pc:sldChg>
      <pc:sldChg chg="modSp mod">
        <pc:chgData name="Doxey, Clare" userId="9883931a-7bab-486a-91a1-8aed738187c2" providerId="ADAL" clId="{75129677-BDE9-47F0-8A92-7CB3E56A28CA}" dt="2022-11-20T21:26:24.923" v="8" actId="20577"/>
        <pc:sldMkLst>
          <pc:docMk/>
          <pc:sldMk cId="0" sldId="264"/>
        </pc:sldMkLst>
        <pc:graphicFrameChg chg="modGraphic">
          <ac:chgData name="Doxey, Clare" userId="9883931a-7bab-486a-91a1-8aed738187c2" providerId="ADAL" clId="{75129677-BDE9-47F0-8A92-7CB3E56A28CA}" dt="2022-11-20T21:26:24.923" v="8" actId="20577"/>
          <ac:graphicFrameMkLst>
            <pc:docMk/>
            <pc:sldMk cId="0" sldId="264"/>
            <ac:graphicFrameMk id="3" creationId="{8A98EED0-17CD-0092-F523-0F33BBFCE8B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0C6ED0-AC26-D7A3-7847-7730B571C673}"/>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38562406-FA9B-C2E3-618B-14AF94C8C438}"/>
              </a:ext>
            </a:extLst>
          </p:cNvPr>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7B019C2-9F17-4E66-8BDB-24B53C71E351}" type="datetimeFigureOut">
              <a:rPr lang="en-GB"/>
              <a:pPr>
                <a:defRPr/>
              </a:pPr>
              <a:t>15/08/2023</a:t>
            </a:fld>
            <a:endParaRPr lang="en-GB"/>
          </a:p>
        </p:txBody>
      </p:sp>
      <p:sp>
        <p:nvSpPr>
          <p:cNvPr id="4" name="Slide Image Placeholder 3">
            <a:extLst>
              <a:ext uri="{FF2B5EF4-FFF2-40B4-BE49-F238E27FC236}">
                <a16:creationId xmlns:a16="http://schemas.microsoft.com/office/drawing/2014/main" id="{9E82EF7E-7127-1469-077F-142AC1B36C99}"/>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5521CCC0-8DC3-34B4-AAFC-085FFFCC4498}"/>
              </a:ext>
            </a:extLst>
          </p:cNvPr>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5D86D97-4DA0-A97C-E385-3310A2907E86}"/>
              </a:ext>
            </a:extLst>
          </p:cNvPr>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2AEAE9C5-717F-5A06-7E0F-F4DF8B2383BF}"/>
              </a:ext>
            </a:extLst>
          </p:cNvPr>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9E86447-E727-4458-B0B1-F400122C208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10A1E19-60C8-8612-CCAE-239ED17FC2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9176448-069A-73DD-9FB7-D7D1EF0E17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6B35F3A0-853A-3198-C7B9-F3E0754700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E01375F-2482-4ECB-ADAA-EE0B8EEB146A}" type="slidenum">
              <a:rPr lang="en-GB" altLang="en-US" smtClean="0"/>
              <a:pPr fontAlgn="base">
                <a:spcBef>
                  <a:spcPct val="0"/>
                </a:spcBef>
                <a:spcAft>
                  <a:spcPct val="0"/>
                </a:spcAft>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4F5E596-2981-88BD-4BC8-97A7775B5B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11638549-A24C-1219-4A85-A920283921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6148" name="Slide Number Placeholder 3">
            <a:extLst>
              <a:ext uri="{FF2B5EF4-FFF2-40B4-BE49-F238E27FC236}">
                <a16:creationId xmlns:a16="http://schemas.microsoft.com/office/drawing/2014/main" id="{B8A75D0C-6CE7-54CC-917D-851538EF66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97BEA61-905C-42EE-B9CA-CD480E8A8110}" type="slidenum">
              <a:rPr lang="en-GB" altLang="en-US" smtClean="0"/>
              <a:pPr fontAlgn="base">
                <a:spcBef>
                  <a:spcPct val="0"/>
                </a:spcBef>
                <a:spcAft>
                  <a:spcPct val="0"/>
                </a:spcAft>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B9422FF-42C8-B58E-DEF7-BD660163FC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C3D517D2-CBFC-E4E3-DA6C-E06230F4600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8196" name="Slide Number Placeholder 3">
            <a:extLst>
              <a:ext uri="{FF2B5EF4-FFF2-40B4-BE49-F238E27FC236}">
                <a16:creationId xmlns:a16="http://schemas.microsoft.com/office/drawing/2014/main" id="{4CD88819-3EA1-52F1-A665-A6220AC50B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2BF053F-1C4C-4D07-8C2D-2181964FF4F9}" type="slidenum">
              <a:rPr lang="en-GB" altLang="en-US" smtClean="0"/>
              <a:pPr fontAlgn="base">
                <a:spcBef>
                  <a:spcPct val="0"/>
                </a:spcBef>
                <a:spcAft>
                  <a:spcPct val="0"/>
                </a:spcAft>
              </a:pPr>
              <a:t>3</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7A59B8-D3C0-CD17-9A04-4ADB679C1169}"/>
              </a:ext>
            </a:extLst>
          </p:cNvPr>
          <p:cNvSpPr>
            <a:spLocks noGrp="1"/>
          </p:cNvSpPr>
          <p:nvPr>
            <p:ph type="dt" sz="half" idx="10"/>
          </p:nvPr>
        </p:nvSpPr>
        <p:spPr/>
        <p:txBody>
          <a:bodyPr/>
          <a:lstStyle>
            <a:lvl1pPr>
              <a:defRPr/>
            </a:lvl1pPr>
          </a:lstStyle>
          <a:p>
            <a:pPr>
              <a:defRPr/>
            </a:pPr>
            <a:fld id="{D35DC1E3-BE29-439E-8C61-B4B0515BCCF8}" type="datetimeFigureOut">
              <a:rPr lang="en-GB"/>
              <a:pPr>
                <a:defRPr/>
              </a:pPr>
              <a:t>15/08/2023</a:t>
            </a:fld>
            <a:endParaRPr lang="en-GB"/>
          </a:p>
        </p:txBody>
      </p:sp>
      <p:sp>
        <p:nvSpPr>
          <p:cNvPr id="5" name="Footer Placeholder 4">
            <a:extLst>
              <a:ext uri="{FF2B5EF4-FFF2-40B4-BE49-F238E27FC236}">
                <a16:creationId xmlns:a16="http://schemas.microsoft.com/office/drawing/2014/main" id="{CF7FE253-C75E-39FC-7547-487B47D74F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FDCD6F9-4F6F-398F-DFDE-BE9358B75DC3}"/>
              </a:ext>
            </a:extLst>
          </p:cNvPr>
          <p:cNvSpPr>
            <a:spLocks noGrp="1"/>
          </p:cNvSpPr>
          <p:nvPr>
            <p:ph type="sldNum" sz="quarter" idx="12"/>
          </p:nvPr>
        </p:nvSpPr>
        <p:spPr/>
        <p:txBody>
          <a:bodyPr/>
          <a:lstStyle>
            <a:lvl1pPr>
              <a:defRPr/>
            </a:lvl1pPr>
          </a:lstStyle>
          <a:p>
            <a:pPr>
              <a:defRPr/>
            </a:pPr>
            <a:fld id="{91031605-042C-46DB-8C0A-855E679E21A2}" type="slidenum">
              <a:rPr lang="en-GB"/>
              <a:pPr>
                <a:defRPr/>
              </a:pPr>
              <a:t>‹#›</a:t>
            </a:fld>
            <a:endParaRPr lang="en-GB"/>
          </a:p>
        </p:txBody>
      </p:sp>
    </p:spTree>
    <p:extLst>
      <p:ext uri="{BB962C8B-B14F-4D97-AF65-F5344CB8AC3E}">
        <p14:creationId xmlns:p14="http://schemas.microsoft.com/office/powerpoint/2010/main" val="122908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8B51DD-D887-16E7-4AA3-446527DD51C4}"/>
              </a:ext>
            </a:extLst>
          </p:cNvPr>
          <p:cNvSpPr>
            <a:spLocks noGrp="1"/>
          </p:cNvSpPr>
          <p:nvPr>
            <p:ph type="dt" sz="half" idx="10"/>
          </p:nvPr>
        </p:nvSpPr>
        <p:spPr/>
        <p:txBody>
          <a:bodyPr/>
          <a:lstStyle>
            <a:lvl1pPr>
              <a:defRPr/>
            </a:lvl1pPr>
          </a:lstStyle>
          <a:p>
            <a:pPr>
              <a:defRPr/>
            </a:pPr>
            <a:fld id="{2E2F53B8-53DA-49CB-9F6D-01C675B5FF34}" type="datetimeFigureOut">
              <a:rPr lang="en-GB"/>
              <a:pPr>
                <a:defRPr/>
              </a:pPr>
              <a:t>15/08/2023</a:t>
            </a:fld>
            <a:endParaRPr lang="en-GB"/>
          </a:p>
        </p:txBody>
      </p:sp>
      <p:sp>
        <p:nvSpPr>
          <p:cNvPr id="5" name="Footer Placeholder 4">
            <a:extLst>
              <a:ext uri="{FF2B5EF4-FFF2-40B4-BE49-F238E27FC236}">
                <a16:creationId xmlns:a16="http://schemas.microsoft.com/office/drawing/2014/main" id="{0E701345-A552-5746-6324-0F0FAE5CC08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6C65DB1-C6B6-CD2D-6919-EFF90C72F185}"/>
              </a:ext>
            </a:extLst>
          </p:cNvPr>
          <p:cNvSpPr>
            <a:spLocks noGrp="1"/>
          </p:cNvSpPr>
          <p:nvPr>
            <p:ph type="sldNum" sz="quarter" idx="12"/>
          </p:nvPr>
        </p:nvSpPr>
        <p:spPr/>
        <p:txBody>
          <a:bodyPr/>
          <a:lstStyle>
            <a:lvl1pPr>
              <a:defRPr/>
            </a:lvl1pPr>
          </a:lstStyle>
          <a:p>
            <a:pPr>
              <a:defRPr/>
            </a:pPr>
            <a:fld id="{238FDD37-0CA4-4243-B59A-5D4764625C49}" type="slidenum">
              <a:rPr lang="en-GB"/>
              <a:pPr>
                <a:defRPr/>
              </a:pPr>
              <a:t>‹#›</a:t>
            </a:fld>
            <a:endParaRPr lang="en-GB"/>
          </a:p>
        </p:txBody>
      </p:sp>
    </p:spTree>
    <p:extLst>
      <p:ext uri="{BB962C8B-B14F-4D97-AF65-F5344CB8AC3E}">
        <p14:creationId xmlns:p14="http://schemas.microsoft.com/office/powerpoint/2010/main" val="331943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6F8AFD-0DAD-A9A5-1569-B0EE60F37F1B}"/>
              </a:ext>
            </a:extLst>
          </p:cNvPr>
          <p:cNvSpPr>
            <a:spLocks noGrp="1"/>
          </p:cNvSpPr>
          <p:nvPr>
            <p:ph type="dt" sz="half" idx="10"/>
          </p:nvPr>
        </p:nvSpPr>
        <p:spPr/>
        <p:txBody>
          <a:bodyPr/>
          <a:lstStyle>
            <a:lvl1pPr>
              <a:defRPr/>
            </a:lvl1pPr>
          </a:lstStyle>
          <a:p>
            <a:pPr>
              <a:defRPr/>
            </a:pPr>
            <a:fld id="{A9A7DC78-4A7E-45F8-9608-B301D3903DFE}" type="datetimeFigureOut">
              <a:rPr lang="en-GB"/>
              <a:pPr>
                <a:defRPr/>
              </a:pPr>
              <a:t>15/08/2023</a:t>
            </a:fld>
            <a:endParaRPr lang="en-GB"/>
          </a:p>
        </p:txBody>
      </p:sp>
      <p:sp>
        <p:nvSpPr>
          <p:cNvPr id="5" name="Footer Placeholder 4">
            <a:extLst>
              <a:ext uri="{FF2B5EF4-FFF2-40B4-BE49-F238E27FC236}">
                <a16:creationId xmlns:a16="http://schemas.microsoft.com/office/drawing/2014/main" id="{ABFF440A-B908-4B00-843F-42FFBFECE19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3DD2A96-A650-99EF-16D5-61AB9BC40525}"/>
              </a:ext>
            </a:extLst>
          </p:cNvPr>
          <p:cNvSpPr>
            <a:spLocks noGrp="1"/>
          </p:cNvSpPr>
          <p:nvPr>
            <p:ph type="sldNum" sz="quarter" idx="12"/>
          </p:nvPr>
        </p:nvSpPr>
        <p:spPr/>
        <p:txBody>
          <a:bodyPr/>
          <a:lstStyle>
            <a:lvl1pPr>
              <a:defRPr/>
            </a:lvl1pPr>
          </a:lstStyle>
          <a:p>
            <a:pPr>
              <a:defRPr/>
            </a:pPr>
            <a:fld id="{C61CE09D-8AB0-4289-9B5E-EC8F3079122D}" type="slidenum">
              <a:rPr lang="en-GB"/>
              <a:pPr>
                <a:defRPr/>
              </a:pPr>
              <a:t>‹#›</a:t>
            </a:fld>
            <a:endParaRPr lang="en-GB"/>
          </a:p>
        </p:txBody>
      </p:sp>
    </p:spTree>
    <p:extLst>
      <p:ext uri="{BB962C8B-B14F-4D97-AF65-F5344CB8AC3E}">
        <p14:creationId xmlns:p14="http://schemas.microsoft.com/office/powerpoint/2010/main" val="426846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87303C-A283-17C6-F11E-DA35BC6D1C79}"/>
              </a:ext>
            </a:extLst>
          </p:cNvPr>
          <p:cNvSpPr>
            <a:spLocks noGrp="1"/>
          </p:cNvSpPr>
          <p:nvPr>
            <p:ph type="dt" sz="half" idx="10"/>
          </p:nvPr>
        </p:nvSpPr>
        <p:spPr/>
        <p:txBody>
          <a:bodyPr/>
          <a:lstStyle>
            <a:lvl1pPr>
              <a:defRPr/>
            </a:lvl1pPr>
          </a:lstStyle>
          <a:p>
            <a:pPr>
              <a:defRPr/>
            </a:pPr>
            <a:fld id="{04D9353D-CDD7-4AA3-A8F2-2EC684B41198}" type="datetimeFigureOut">
              <a:rPr lang="en-GB"/>
              <a:pPr>
                <a:defRPr/>
              </a:pPr>
              <a:t>15/08/2023</a:t>
            </a:fld>
            <a:endParaRPr lang="en-GB"/>
          </a:p>
        </p:txBody>
      </p:sp>
      <p:sp>
        <p:nvSpPr>
          <p:cNvPr id="5" name="Footer Placeholder 4">
            <a:extLst>
              <a:ext uri="{FF2B5EF4-FFF2-40B4-BE49-F238E27FC236}">
                <a16:creationId xmlns:a16="http://schemas.microsoft.com/office/drawing/2014/main" id="{682A6069-5B1D-0EB9-33B2-F5A4403231E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415EFB6-08C5-7036-10B6-BDFF606E581B}"/>
              </a:ext>
            </a:extLst>
          </p:cNvPr>
          <p:cNvSpPr>
            <a:spLocks noGrp="1"/>
          </p:cNvSpPr>
          <p:nvPr>
            <p:ph type="sldNum" sz="quarter" idx="12"/>
          </p:nvPr>
        </p:nvSpPr>
        <p:spPr/>
        <p:txBody>
          <a:bodyPr/>
          <a:lstStyle>
            <a:lvl1pPr>
              <a:defRPr/>
            </a:lvl1pPr>
          </a:lstStyle>
          <a:p>
            <a:pPr>
              <a:defRPr/>
            </a:pPr>
            <a:fld id="{6AF6C61C-EEAC-4FCA-9A48-0E70CA96A862}" type="slidenum">
              <a:rPr lang="en-GB"/>
              <a:pPr>
                <a:defRPr/>
              </a:pPr>
              <a:t>‹#›</a:t>
            </a:fld>
            <a:endParaRPr lang="en-GB"/>
          </a:p>
        </p:txBody>
      </p:sp>
    </p:spTree>
    <p:extLst>
      <p:ext uri="{BB962C8B-B14F-4D97-AF65-F5344CB8AC3E}">
        <p14:creationId xmlns:p14="http://schemas.microsoft.com/office/powerpoint/2010/main" val="374050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8AD0A2-FBE4-244C-587D-5562C12F7190}"/>
              </a:ext>
            </a:extLst>
          </p:cNvPr>
          <p:cNvSpPr>
            <a:spLocks noGrp="1"/>
          </p:cNvSpPr>
          <p:nvPr>
            <p:ph type="dt" sz="half" idx="10"/>
          </p:nvPr>
        </p:nvSpPr>
        <p:spPr/>
        <p:txBody>
          <a:bodyPr/>
          <a:lstStyle>
            <a:lvl1pPr>
              <a:defRPr/>
            </a:lvl1pPr>
          </a:lstStyle>
          <a:p>
            <a:pPr>
              <a:defRPr/>
            </a:pPr>
            <a:fld id="{73F280D6-A67C-4A27-941F-3C6E6E5355D7}" type="datetimeFigureOut">
              <a:rPr lang="en-GB"/>
              <a:pPr>
                <a:defRPr/>
              </a:pPr>
              <a:t>15/08/2023</a:t>
            </a:fld>
            <a:endParaRPr lang="en-GB"/>
          </a:p>
        </p:txBody>
      </p:sp>
      <p:sp>
        <p:nvSpPr>
          <p:cNvPr id="5" name="Footer Placeholder 4">
            <a:extLst>
              <a:ext uri="{FF2B5EF4-FFF2-40B4-BE49-F238E27FC236}">
                <a16:creationId xmlns:a16="http://schemas.microsoft.com/office/drawing/2014/main" id="{C4ABE18C-5C84-78C0-38F0-21ED92133FB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148DCE2-5F45-1904-26D3-2F44AFFABCF3}"/>
              </a:ext>
            </a:extLst>
          </p:cNvPr>
          <p:cNvSpPr>
            <a:spLocks noGrp="1"/>
          </p:cNvSpPr>
          <p:nvPr>
            <p:ph type="sldNum" sz="quarter" idx="12"/>
          </p:nvPr>
        </p:nvSpPr>
        <p:spPr/>
        <p:txBody>
          <a:bodyPr/>
          <a:lstStyle>
            <a:lvl1pPr>
              <a:defRPr/>
            </a:lvl1pPr>
          </a:lstStyle>
          <a:p>
            <a:pPr>
              <a:defRPr/>
            </a:pPr>
            <a:fld id="{2DA3E779-10C6-4A68-A08D-C285610D3604}" type="slidenum">
              <a:rPr lang="en-GB"/>
              <a:pPr>
                <a:defRPr/>
              </a:pPr>
              <a:t>‹#›</a:t>
            </a:fld>
            <a:endParaRPr lang="en-GB"/>
          </a:p>
        </p:txBody>
      </p:sp>
    </p:spTree>
    <p:extLst>
      <p:ext uri="{BB962C8B-B14F-4D97-AF65-F5344CB8AC3E}">
        <p14:creationId xmlns:p14="http://schemas.microsoft.com/office/powerpoint/2010/main" val="242515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721018D1-3E86-F52F-8AD3-FE53B6B62693}"/>
              </a:ext>
            </a:extLst>
          </p:cNvPr>
          <p:cNvSpPr>
            <a:spLocks noGrp="1"/>
          </p:cNvSpPr>
          <p:nvPr>
            <p:ph type="dt" sz="half" idx="10"/>
          </p:nvPr>
        </p:nvSpPr>
        <p:spPr/>
        <p:txBody>
          <a:bodyPr/>
          <a:lstStyle>
            <a:lvl1pPr>
              <a:defRPr/>
            </a:lvl1pPr>
          </a:lstStyle>
          <a:p>
            <a:pPr>
              <a:defRPr/>
            </a:pPr>
            <a:fld id="{D94262A7-8465-4F14-871E-2F5D130D712F}" type="datetimeFigureOut">
              <a:rPr lang="en-GB"/>
              <a:pPr>
                <a:defRPr/>
              </a:pPr>
              <a:t>15/08/2023</a:t>
            </a:fld>
            <a:endParaRPr lang="en-GB"/>
          </a:p>
        </p:txBody>
      </p:sp>
      <p:sp>
        <p:nvSpPr>
          <p:cNvPr id="6" name="Footer Placeholder 4">
            <a:extLst>
              <a:ext uri="{FF2B5EF4-FFF2-40B4-BE49-F238E27FC236}">
                <a16:creationId xmlns:a16="http://schemas.microsoft.com/office/drawing/2014/main" id="{9E00A5E7-3B81-CA21-2556-B90686203BC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2556573-F318-2092-4560-358FDCAFF3D4}"/>
              </a:ext>
            </a:extLst>
          </p:cNvPr>
          <p:cNvSpPr>
            <a:spLocks noGrp="1"/>
          </p:cNvSpPr>
          <p:nvPr>
            <p:ph type="sldNum" sz="quarter" idx="12"/>
          </p:nvPr>
        </p:nvSpPr>
        <p:spPr/>
        <p:txBody>
          <a:bodyPr/>
          <a:lstStyle>
            <a:lvl1pPr>
              <a:defRPr/>
            </a:lvl1pPr>
          </a:lstStyle>
          <a:p>
            <a:pPr>
              <a:defRPr/>
            </a:pPr>
            <a:fld id="{05C5A425-AAC4-4327-B418-FDAC34A716A5}" type="slidenum">
              <a:rPr lang="en-GB"/>
              <a:pPr>
                <a:defRPr/>
              </a:pPr>
              <a:t>‹#›</a:t>
            </a:fld>
            <a:endParaRPr lang="en-GB"/>
          </a:p>
        </p:txBody>
      </p:sp>
    </p:spTree>
    <p:extLst>
      <p:ext uri="{BB962C8B-B14F-4D97-AF65-F5344CB8AC3E}">
        <p14:creationId xmlns:p14="http://schemas.microsoft.com/office/powerpoint/2010/main" val="66289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21DBF8A-2EB4-C43B-FF19-E58D4A80BFC4}"/>
              </a:ext>
            </a:extLst>
          </p:cNvPr>
          <p:cNvSpPr>
            <a:spLocks noGrp="1"/>
          </p:cNvSpPr>
          <p:nvPr>
            <p:ph type="dt" sz="half" idx="10"/>
          </p:nvPr>
        </p:nvSpPr>
        <p:spPr/>
        <p:txBody>
          <a:bodyPr/>
          <a:lstStyle>
            <a:lvl1pPr>
              <a:defRPr/>
            </a:lvl1pPr>
          </a:lstStyle>
          <a:p>
            <a:pPr>
              <a:defRPr/>
            </a:pPr>
            <a:fld id="{3560D458-ACF1-4CAF-9ACE-C7C646916E73}" type="datetimeFigureOut">
              <a:rPr lang="en-GB"/>
              <a:pPr>
                <a:defRPr/>
              </a:pPr>
              <a:t>15/08/2023</a:t>
            </a:fld>
            <a:endParaRPr lang="en-GB"/>
          </a:p>
        </p:txBody>
      </p:sp>
      <p:sp>
        <p:nvSpPr>
          <p:cNvPr id="8" name="Footer Placeholder 4">
            <a:extLst>
              <a:ext uri="{FF2B5EF4-FFF2-40B4-BE49-F238E27FC236}">
                <a16:creationId xmlns:a16="http://schemas.microsoft.com/office/drawing/2014/main" id="{08A9255A-AEBC-2511-6459-F08F5F01908E}"/>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A43D920A-AE12-B403-687A-CA575F160807}"/>
              </a:ext>
            </a:extLst>
          </p:cNvPr>
          <p:cNvSpPr>
            <a:spLocks noGrp="1"/>
          </p:cNvSpPr>
          <p:nvPr>
            <p:ph type="sldNum" sz="quarter" idx="12"/>
          </p:nvPr>
        </p:nvSpPr>
        <p:spPr/>
        <p:txBody>
          <a:bodyPr/>
          <a:lstStyle>
            <a:lvl1pPr>
              <a:defRPr/>
            </a:lvl1pPr>
          </a:lstStyle>
          <a:p>
            <a:pPr>
              <a:defRPr/>
            </a:pPr>
            <a:fld id="{434793DE-2B7B-49C5-8527-BF4EF9EDF9DD}" type="slidenum">
              <a:rPr lang="en-GB"/>
              <a:pPr>
                <a:defRPr/>
              </a:pPr>
              <a:t>‹#›</a:t>
            </a:fld>
            <a:endParaRPr lang="en-GB"/>
          </a:p>
        </p:txBody>
      </p:sp>
    </p:spTree>
    <p:extLst>
      <p:ext uri="{BB962C8B-B14F-4D97-AF65-F5344CB8AC3E}">
        <p14:creationId xmlns:p14="http://schemas.microsoft.com/office/powerpoint/2010/main" val="208010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0A219CCE-708A-52FF-6FF2-1485FA735466}"/>
              </a:ext>
            </a:extLst>
          </p:cNvPr>
          <p:cNvSpPr>
            <a:spLocks noGrp="1"/>
          </p:cNvSpPr>
          <p:nvPr>
            <p:ph type="dt" sz="half" idx="10"/>
          </p:nvPr>
        </p:nvSpPr>
        <p:spPr/>
        <p:txBody>
          <a:bodyPr/>
          <a:lstStyle>
            <a:lvl1pPr>
              <a:defRPr/>
            </a:lvl1pPr>
          </a:lstStyle>
          <a:p>
            <a:pPr>
              <a:defRPr/>
            </a:pPr>
            <a:fld id="{6FD2EC5C-DB29-4A1A-9EB1-668A5D327DFB}" type="datetimeFigureOut">
              <a:rPr lang="en-GB"/>
              <a:pPr>
                <a:defRPr/>
              </a:pPr>
              <a:t>15/08/2023</a:t>
            </a:fld>
            <a:endParaRPr lang="en-GB"/>
          </a:p>
        </p:txBody>
      </p:sp>
      <p:sp>
        <p:nvSpPr>
          <p:cNvPr id="4" name="Footer Placeholder 4">
            <a:extLst>
              <a:ext uri="{FF2B5EF4-FFF2-40B4-BE49-F238E27FC236}">
                <a16:creationId xmlns:a16="http://schemas.microsoft.com/office/drawing/2014/main" id="{F18E001E-A9E8-B78A-2158-9C31E9E9BB30}"/>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0075F94E-BA2D-5FC2-82A6-3AA41C6BB84D}"/>
              </a:ext>
            </a:extLst>
          </p:cNvPr>
          <p:cNvSpPr>
            <a:spLocks noGrp="1"/>
          </p:cNvSpPr>
          <p:nvPr>
            <p:ph type="sldNum" sz="quarter" idx="12"/>
          </p:nvPr>
        </p:nvSpPr>
        <p:spPr/>
        <p:txBody>
          <a:bodyPr/>
          <a:lstStyle>
            <a:lvl1pPr>
              <a:defRPr/>
            </a:lvl1pPr>
          </a:lstStyle>
          <a:p>
            <a:pPr>
              <a:defRPr/>
            </a:pPr>
            <a:fld id="{8929DDCB-9BC5-43BC-A89A-996ED4C4AD34}" type="slidenum">
              <a:rPr lang="en-GB"/>
              <a:pPr>
                <a:defRPr/>
              </a:pPr>
              <a:t>‹#›</a:t>
            </a:fld>
            <a:endParaRPr lang="en-GB"/>
          </a:p>
        </p:txBody>
      </p:sp>
    </p:spTree>
    <p:extLst>
      <p:ext uri="{BB962C8B-B14F-4D97-AF65-F5344CB8AC3E}">
        <p14:creationId xmlns:p14="http://schemas.microsoft.com/office/powerpoint/2010/main" val="47178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FFE52E-15FF-46C4-4933-82334AA15E1E}"/>
              </a:ext>
            </a:extLst>
          </p:cNvPr>
          <p:cNvSpPr>
            <a:spLocks noGrp="1"/>
          </p:cNvSpPr>
          <p:nvPr>
            <p:ph type="dt" sz="half" idx="10"/>
          </p:nvPr>
        </p:nvSpPr>
        <p:spPr/>
        <p:txBody>
          <a:bodyPr/>
          <a:lstStyle>
            <a:lvl1pPr>
              <a:defRPr/>
            </a:lvl1pPr>
          </a:lstStyle>
          <a:p>
            <a:pPr>
              <a:defRPr/>
            </a:pPr>
            <a:fld id="{0D7BC019-3079-43C0-87E6-3A45631103AE}" type="datetimeFigureOut">
              <a:rPr lang="en-GB"/>
              <a:pPr>
                <a:defRPr/>
              </a:pPr>
              <a:t>15/08/2023</a:t>
            </a:fld>
            <a:endParaRPr lang="en-GB"/>
          </a:p>
        </p:txBody>
      </p:sp>
      <p:sp>
        <p:nvSpPr>
          <p:cNvPr id="3" name="Footer Placeholder 4">
            <a:extLst>
              <a:ext uri="{FF2B5EF4-FFF2-40B4-BE49-F238E27FC236}">
                <a16:creationId xmlns:a16="http://schemas.microsoft.com/office/drawing/2014/main" id="{8B3BDA9A-FE86-BE52-FBA7-A55A73D4556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0E6DBBC-67B6-E146-4AC6-823E0CB16709}"/>
              </a:ext>
            </a:extLst>
          </p:cNvPr>
          <p:cNvSpPr>
            <a:spLocks noGrp="1"/>
          </p:cNvSpPr>
          <p:nvPr>
            <p:ph type="sldNum" sz="quarter" idx="12"/>
          </p:nvPr>
        </p:nvSpPr>
        <p:spPr/>
        <p:txBody>
          <a:bodyPr/>
          <a:lstStyle>
            <a:lvl1pPr>
              <a:defRPr/>
            </a:lvl1pPr>
          </a:lstStyle>
          <a:p>
            <a:pPr>
              <a:defRPr/>
            </a:pPr>
            <a:fld id="{21F976D8-C0AE-45E1-A76A-AEA240FBDC14}" type="slidenum">
              <a:rPr lang="en-GB"/>
              <a:pPr>
                <a:defRPr/>
              </a:pPr>
              <a:t>‹#›</a:t>
            </a:fld>
            <a:endParaRPr lang="en-GB"/>
          </a:p>
        </p:txBody>
      </p:sp>
    </p:spTree>
    <p:extLst>
      <p:ext uri="{BB962C8B-B14F-4D97-AF65-F5344CB8AC3E}">
        <p14:creationId xmlns:p14="http://schemas.microsoft.com/office/powerpoint/2010/main" val="323649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EEB2745-AB30-88AE-C0A2-F3518929ACA5}"/>
              </a:ext>
            </a:extLst>
          </p:cNvPr>
          <p:cNvSpPr>
            <a:spLocks noGrp="1"/>
          </p:cNvSpPr>
          <p:nvPr>
            <p:ph type="dt" sz="half" idx="10"/>
          </p:nvPr>
        </p:nvSpPr>
        <p:spPr/>
        <p:txBody>
          <a:bodyPr/>
          <a:lstStyle>
            <a:lvl1pPr>
              <a:defRPr/>
            </a:lvl1pPr>
          </a:lstStyle>
          <a:p>
            <a:pPr>
              <a:defRPr/>
            </a:pPr>
            <a:fld id="{04E2A9FE-D259-4221-8CA9-35D65896362E}" type="datetimeFigureOut">
              <a:rPr lang="en-GB"/>
              <a:pPr>
                <a:defRPr/>
              </a:pPr>
              <a:t>15/08/2023</a:t>
            </a:fld>
            <a:endParaRPr lang="en-GB"/>
          </a:p>
        </p:txBody>
      </p:sp>
      <p:sp>
        <p:nvSpPr>
          <p:cNvPr id="6" name="Footer Placeholder 4">
            <a:extLst>
              <a:ext uri="{FF2B5EF4-FFF2-40B4-BE49-F238E27FC236}">
                <a16:creationId xmlns:a16="http://schemas.microsoft.com/office/drawing/2014/main" id="{9BED72CA-3BF3-D76C-833A-882AAE65725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D570284-8D7A-7A30-3FC3-C43C34089279}"/>
              </a:ext>
            </a:extLst>
          </p:cNvPr>
          <p:cNvSpPr>
            <a:spLocks noGrp="1"/>
          </p:cNvSpPr>
          <p:nvPr>
            <p:ph type="sldNum" sz="quarter" idx="12"/>
          </p:nvPr>
        </p:nvSpPr>
        <p:spPr/>
        <p:txBody>
          <a:bodyPr/>
          <a:lstStyle>
            <a:lvl1pPr>
              <a:defRPr/>
            </a:lvl1pPr>
          </a:lstStyle>
          <a:p>
            <a:pPr>
              <a:defRPr/>
            </a:pPr>
            <a:fld id="{68A591C1-171D-4AE7-8A56-D3152C33AB9D}" type="slidenum">
              <a:rPr lang="en-GB"/>
              <a:pPr>
                <a:defRPr/>
              </a:pPr>
              <a:t>‹#›</a:t>
            </a:fld>
            <a:endParaRPr lang="en-GB"/>
          </a:p>
        </p:txBody>
      </p:sp>
    </p:spTree>
    <p:extLst>
      <p:ext uri="{BB962C8B-B14F-4D97-AF65-F5344CB8AC3E}">
        <p14:creationId xmlns:p14="http://schemas.microsoft.com/office/powerpoint/2010/main" val="171996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5CE4E85-4753-2E08-2F8B-4E45F7D3A4B6}"/>
              </a:ext>
            </a:extLst>
          </p:cNvPr>
          <p:cNvSpPr>
            <a:spLocks noGrp="1"/>
          </p:cNvSpPr>
          <p:nvPr>
            <p:ph type="dt" sz="half" idx="10"/>
          </p:nvPr>
        </p:nvSpPr>
        <p:spPr/>
        <p:txBody>
          <a:bodyPr/>
          <a:lstStyle>
            <a:lvl1pPr>
              <a:defRPr/>
            </a:lvl1pPr>
          </a:lstStyle>
          <a:p>
            <a:pPr>
              <a:defRPr/>
            </a:pPr>
            <a:fld id="{A5208DC2-50FC-4955-B564-A76091167C98}" type="datetimeFigureOut">
              <a:rPr lang="en-GB"/>
              <a:pPr>
                <a:defRPr/>
              </a:pPr>
              <a:t>15/08/2023</a:t>
            </a:fld>
            <a:endParaRPr lang="en-GB"/>
          </a:p>
        </p:txBody>
      </p:sp>
      <p:sp>
        <p:nvSpPr>
          <p:cNvPr id="6" name="Footer Placeholder 4">
            <a:extLst>
              <a:ext uri="{FF2B5EF4-FFF2-40B4-BE49-F238E27FC236}">
                <a16:creationId xmlns:a16="http://schemas.microsoft.com/office/drawing/2014/main" id="{10C5A2F5-574D-DF81-9E09-2BF8DA41303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E5E007C-CD7A-1546-994B-2D7C89FB2EA7}"/>
              </a:ext>
            </a:extLst>
          </p:cNvPr>
          <p:cNvSpPr>
            <a:spLocks noGrp="1"/>
          </p:cNvSpPr>
          <p:nvPr>
            <p:ph type="sldNum" sz="quarter" idx="12"/>
          </p:nvPr>
        </p:nvSpPr>
        <p:spPr/>
        <p:txBody>
          <a:bodyPr/>
          <a:lstStyle>
            <a:lvl1pPr>
              <a:defRPr/>
            </a:lvl1pPr>
          </a:lstStyle>
          <a:p>
            <a:pPr>
              <a:defRPr/>
            </a:pPr>
            <a:fld id="{889317A7-873E-4157-AA1B-40FE0C470486}" type="slidenum">
              <a:rPr lang="en-GB"/>
              <a:pPr>
                <a:defRPr/>
              </a:pPr>
              <a:t>‹#›</a:t>
            </a:fld>
            <a:endParaRPr lang="en-GB"/>
          </a:p>
        </p:txBody>
      </p:sp>
    </p:spTree>
    <p:extLst>
      <p:ext uri="{BB962C8B-B14F-4D97-AF65-F5344CB8AC3E}">
        <p14:creationId xmlns:p14="http://schemas.microsoft.com/office/powerpoint/2010/main" val="294538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D91148A-E473-C88D-3A81-65F19F5C629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C24770C2-4E98-ADBD-FAD4-A0A4EFA1674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8DDA07C-CB1C-C70E-2745-902D6CB14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03DD620-4C93-4A23-8FEF-0ED1A93B9D4A}" type="datetimeFigureOut">
              <a:rPr lang="en-GB"/>
              <a:pPr>
                <a:defRPr/>
              </a:pPr>
              <a:t>15/08/2023</a:t>
            </a:fld>
            <a:endParaRPr lang="en-GB"/>
          </a:p>
        </p:txBody>
      </p:sp>
      <p:sp>
        <p:nvSpPr>
          <p:cNvPr id="5" name="Footer Placeholder 4">
            <a:extLst>
              <a:ext uri="{FF2B5EF4-FFF2-40B4-BE49-F238E27FC236}">
                <a16:creationId xmlns:a16="http://schemas.microsoft.com/office/drawing/2014/main" id="{5D598610-6D1B-28BE-3685-D842D9796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C84A6E49-EABA-431B-5577-61DA9ABFE2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D87DA06-8214-4B77-982E-06705967AE7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629B4FFA-DC5E-07D2-D978-108397FA18CE}"/>
              </a:ext>
            </a:extLst>
          </p:cNvPr>
          <p:cNvSpPr txBox="1">
            <a:spLocks noChangeArrowheads="1"/>
          </p:cNvSpPr>
          <p:nvPr/>
        </p:nvSpPr>
        <p:spPr bwMode="auto">
          <a:xfrm>
            <a:off x="1034143" y="-830263"/>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n-US" sz="2000" b="1" dirty="0">
                <a:latin typeface="Amatic SC" panose="00000500000000000000" pitchFamily="2" charset="-79"/>
                <a:cs typeface="Amatic SC" panose="00000500000000000000" pitchFamily="2" charset="-79"/>
              </a:rPr>
              <a:t>Reception Long Term Plan 23 24</a:t>
            </a:r>
            <a:endParaRPr lang="en-GB" altLang="en-US" sz="2000" b="1" dirty="0">
              <a:latin typeface="Amatic SC" panose="00000500000000000000" pitchFamily="2" charset="-79"/>
              <a:cs typeface="Amatic SC" panose="00000500000000000000" pitchFamily="2" charset="-79"/>
            </a:endParaRPr>
          </a:p>
        </p:txBody>
      </p:sp>
      <p:graphicFrame>
        <p:nvGraphicFramePr>
          <p:cNvPr id="3" name="Table 4">
            <a:extLst>
              <a:ext uri="{FF2B5EF4-FFF2-40B4-BE49-F238E27FC236}">
                <a16:creationId xmlns:a16="http://schemas.microsoft.com/office/drawing/2014/main" id="{0B5E125F-10DC-DC29-C055-CEC9C0259E4F}"/>
              </a:ext>
            </a:extLst>
          </p:cNvPr>
          <p:cNvGraphicFramePr>
            <a:graphicFrameLocks noGrp="1"/>
          </p:cNvGraphicFramePr>
          <p:nvPr>
            <p:extLst>
              <p:ext uri="{D42A27DB-BD31-4B8C-83A1-F6EECF244321}">
                <p14:modId xmlns:p14="http://schemas.microsoft.com/office/powerpoint/2010/main" val="1218467206"/>
              </p:ext>
            </p:extLst>
          </p:nvPr>
        </p:nvGraphicFramePr>
        <p:xfrm>
          <a:off x="133350" y="495300"/>
          <a:ext cx="11912600" cy="6184989"/>
        </p:xfrm>
        <a:graphic>
          <a:graphicData uri="http://schemas.openxmlformats.org/drawingml/2006/table">
            <a:tbl>
              <a:tblPr firstRow="1" bandRow="1">
                <a:tableStyleId>{5C22544A-7EE6-4342-B048-85BDC9FD1C3A}</a:tableStyleId>
              </a:tblPr>
              <a:tblGrid>
                <a:gridCol w="1550304">
                  <a:extLst>
                    <a:ext uri="{9D8B030D-6E8A-4147-A177-3AD203B41FA5}">
                      <a16:colId xmlns:a16="http://schemas.microsoft.com/office/drawing/2014/main" val="20000"/>
                    </a:ext>
                  </a:extLst>
                </a:gridCol>
                <a:gridCol w="1867142">
                  <a:extLst>
                    <a:ext uri="{9D8B030D-6E8A-4147-A177-3AD203B41FA5}">
                      <a16:colId xmlns:a16="http://schemas.microsoft.com/office/drawing/2014/main" val="20001"/>
                    </a:ext>
                  </a:extLst>
                </a:gridCol>
                <a:gridCol w="1953012">
                  <a:extLst>
                    <a:ext uri="{9D8B030D-6E8A-4147-A177-3AD203B41FA5}">
                      <a16:colId xmlns:a16="http://schemas.microsoft.com/office/drawing/2014/main" val="20002"/>
                    </a:ext>
                  </a:extLst>
                </a:gridCol>
                <a:gridCol w="1571288">
                  <a:extLst>
                    <a:ext uri="{9D8B030D-6E8A-4147-A177-3AD203B41FA5}">
                      <a16:colId xmlns:a16="http://schemas.microsoft.com/office/drawing/2014/main" val="20003"/>
                    </a:ext>
                  </a:extLst>
                </a:gridCol>
                <a:gridCol w="1660060">
                  <a:extLst>
                    <a:ext uri="{9D8B030D-6E8A-4147-A177-3AD203B41FA5}">
                      <a16:colId xmlns:a16="http://schemas.microsoft.com/office/drawing/2014/main" val="20004"/>
                    </a:ext>
                  </a:extLst>
                </a:gridCol>
                <a:gridCol w="1651184">
                  <a:extLst>
                    <a:ext uri="{9D8B030D-6E8A-4147-A177-3AD203B41FA5}">
                      <a16:colId xmlns:a16="http://schemas.microsoft.com/office/drawing/2014/main" val="20005"/>
                    </a:ext>
                  </a:extLst>
                </a:gridCol>
                <a:gridCol w="1659610">
                  <a:extLst>
                    <a:ext uri="{9D8B030D-6E8A-4147-A177-3AD203B41FA5}">
                      <a16:colId xmlns:a16="http://schemas.microsoft.com/office/drawing/2014/main" val="20006"/>
                    </a:ext>
                  </a:extLst>
                </a:gridCol>
              </a:tblGrid>
              <a:tr h="445842">
                <a:tc>
                  <a:txBody>
                    <a:bodyPr/>
                    <a:lstStyle/>
                    <a:p>
                      <a:pPr algn="ctr"/>
                      <a:endParaRPr lang="en-GB" sz="1800" dirty="0"/>
                    </a:p>
                  </a:txBody>
                  <a:tcPr marL="91436" marR="91436" marT="45737" marB="4573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Autumn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matic SC" panose="00000500000000000000" pitchFamily="2" charset="-79"/>
                          <a:cs typeface="Amatic SC" panose="00000500000000000000" pitchFamily="2" charset="-79"/>
                        </a:rPr>
                        <a:t>Autumn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2251615">
                <a:tc>
                  <a:txBody>
                    <a:bodyPr/>
                    <a:lstStyle/>
                    <a:p>
                      <a:pPr algn="ctr"/>
                      <a:r>
                        <a:rPr lang="en-US" sz="1200" b="0" dirty="0">
                          <a:latin typeface="Amatic SC" panose="00000500000000000000" pitchFamily="2" charset="-79"/>
                          <a:cs typeface="Amatic SC" panose="00000500000000000000" pitchFamily="2" charset="-79"/>
                        </a:rPr>
                        <a:t>General Themes </a:t>
                      </a:r>
                    </a:p>
                    <a:p>
                      <a:pPr algn="ctr"/>
                      <a:r>
                        <a:rPr lang="en-US" sz="1100" b="1" dirty="0">
                          <a:latin typeface="Amatic SC" panose="00000500000000000000" pitchFamily="2" charset="-79"/>
                          <a:cs typeface="Amatic SC" panose="00000500000000000000" pitchFamily="2" charset="-79"/>
                        </a:rPr>
                        <a:t>NB: </a:t>
                      </a:r>
                      <a:r>
                        <a:rPr lang="en-US" sz="1100" b="1" i="1" dirty="0">
                          <a:latin typeface="Amatic SC" panose="00000500000000000000" pitchFamily="2" charset="-79"/>
                          <a:cs typeface="Amatic SC" panose="00000500000000000000" pitchFamily="2" charset="-79"/>
                        </a:rPr>
                        <a:t>These themes may be adapted at various points to allow for children’s interests to flow through the provision  </a:t>
                      </a:r>
                    </a:p>
                    <a:p>
                      <a:pPr algn="ctr"/>
                      <a:r>
                        <a:rPr lang="en-US" sz="1050" b="1" i="1" dirty="0">
                          <a:solidFill>
                            <a:srgbClr val="7030A0"/>
                          </a:solidFill>
                          <a:latin typeface="Amatic SC" panose="00000500000000000000" pitchFamily="2" charset="-79"/>
                          <a:cs typeface="Amatic SC" panose="00000500000000000000" pitchFamily="2" charset="-79"/>
                        </a:rPr>
                        <a:t>WELL-BEING  &amp; Behaviour For Learning </a:t>
                      </a:r>
                      <a:endParaRPr lang="en-GB" sz="1050" b="1" i="1" dirty="0">
                        <a:solidFill>
                          <a:srgbClr val="7030A0"/>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solidFill>
                            <a:srgbClr val="7030A0"/>
                          </a:solidFill>
                          <a:latin typeface="Amatic SC" panose="00000500000000000000" pitchFamily="2" charset="-79"/>
                          <a:cs typeface="Amatic SC" panose="00000500000000000000" pitchFamily="2" charset="-79"/>
                        </a:rPr>
                        <a:t>Who am I!</a:t>
                      </a:r>
                    </a:p>
                    <a:p>
                      <a:pPr algn="ctr"/>
                      <a:r>
                        <a:rPr lang="en-US" sz="1100" dirty="0">
                          <a:solidFill>
                            <a:schemeClr val="tx1"/>
                          </a:solidFill>
                          <a:latin typeface="+mn-lt"/>
                          <a:cs typeface="Amatic SC" panose="00000500000000000000" pitchFamily="2" charset="-79"/>
                        </a:rPr>
                        <a:t>Starting school / my new class / New Beginnings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People who help us /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Staying healthy / Food  / Human body</a:t>
                      </a:r>
                    </a:p>
                    <a:p>
                      <a:pPr algn="ctr"/>
                      <a:r>
                        <a:rPr lang="en-US" sz="1100" dirty="0">
                          <a:solidFill>
                            <a:schemeClr val="tx1"/>
                          </a:solidFill>
                          <a:latin typeface="+mn-lt"/>
                          <a:cs typeface="Amatic SC" panose="00000500000000000000" pitchFamily="2" charset="-79"/>
                        </a:rPr>
                        <a:t>How have I changed? </a:t>
                      </a:r>
                    </a:p>
                    <a:p>
                      <a:pPr algn="ctr"/>
                      <a:r>
                        <a:rPr lang="en-US" sz="1100" dirty="0">
                          <a:solidFill>
                            <a:schemeClr val="tx1"/>
                          </a:solidFill>
                          <a:latin typeface="+mn-lt"/>
                          <a:cs typeface="Amatic SC" panose="00000500000000000000" pitchFamily="2" charset="-79"/>
                        </a:rPr>
                        <a:t>My family / PSED focus </a:t>
                      </a:r>
                    </a:p>
                    <a:p>
                      <a:pPr algn="ctr"/>
                      <a:r>
                        <a:rPr lang="en-US" sz="1100" dirty="0">
                          <a:solidFill>
                            <a:schemeClr val="tx1"/>
                          </a:solidFill>
                          <a:latin typeface="+mn-lt"/>
                          <a:cs typeface="Amatic SC" panose="00000500000000000000" pitchFamily="2" charset="-79"/>
                        </a:rPr>
                        <a:t>What am I good at? </a:t>
                      </a:r>
                    </a:p>
                    <a:p>
                      <a:pPr algn="ctr"/>
                      <a:r>
                        <a:rPr lang="en-US" sz="1100" dirty="0">
                          <a:solidFill>
                            <a:schemeClr val="tx1"/>
                          </a:solidFill>
                          <a:latin typeface="+mn-lt"/>
                          <a:cs typeface="Amatic SC" panose="00000500000000000000" pitchFamily="2" charset="-79"/>
                        </a:rPr>
                        <a:t>How do I make others feel? </a:t>
                      </a:r>
                    </a:p>
                    <a:p>
                      <a:pPr algn="ctr"/>
                      <a:r>
                        <a:rPr lang="en-US" sz="1100" dirty="0">
                          <a:solidFill>
                            <a:schemeClr val="tx1"/>
                          </a:solidFill>
                          <a:latin typeface="+mn-lt"/>
                          <a:cs typeface="Amatic SC" panose="00000500000000000000" pitchFamily="2" charset="-79"/>
                        </a:rPr>
                        <a:t>Being kind / staying safe </a:t>
                      </a:r>
                    </a:p>
                    <a:p>
                      <a:pPr algn="ctr"/>
                      <a:r>
                        <a:rPr lang="en-US" sz="1100" dirty="0">
                          <a:solidFill>
                            <a:schemeClr val="tx1"/>
                          </a:solidFill>
                          <a:latin typeface="+mn-lt"/>
                          <a:cs typeface="Amatic SC" panose="00000500000000000000" pitchFamily="2" charset="-79"/>
                        </a:rPr>
                        <a:t>Family tree</a:t>
                      </a:r>
                      <a:endParaRPr lang="en-GB" sz="1100" dirty="0">
                        <a:solidFill>
                          <a:schemeClr val="tx1"/>
                        </a:solidFill>
                        <a:latin typeface="+mn-lt"/>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7030A0"/>
                          </a:solidFill>
                          <a:latin typeface="Amatic SC" panose="00000500000000000000" pitchFamily="2" charset="-79"/>
                          <a:cs typeface="Amatic SC" panose="00000500000000000000" pitchFamily="2" charset="-79"/>
                        </a:rPr>
                        <a:t>Terrific Tales!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Traditional Tales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Little Red Hen - Harvest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Old </a:t>
                      </a:r>
                      <a:r>
                        <a:rPr lang="en-US" sz="1100" dirty="0">
                          <a:solidFill>
                            <a:schemeClr val="tx1"/>
                          </a:solidFill>
                          <a:latin typeface="Calibri Light" panose="020F0302020204030204" pitchFamily="34" charset="0"/>
                          <a:cs typeface="Calibri Light" panose="020F0302020204030204" pitchFamily="34" charset="0"/>
                        </a:rPr>
                        <a:t>favourites</a:t>
                      </a:r>
                      <a:r>
                        <a:rPr lang="en-US" sz="1100" dirty="0">
                          <a:solidFill>
                            <a:schemeClr val="tx1"/>
                          </a:solidFill>
                          <a:latin typeface="+mn-lt"/>
                          <a:cs typeface="Amatic SC" panose="00000500000000000000" pitchFamily="2" charset="-79"/>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Familiar tales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Gingerbread Man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Cinderella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The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At the Panto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Christmas Lists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Letters to Father Christmas </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CC66FF"/>
                          </a:solidFill>
                          <a:latin typeface="Amatic SC" panose="00000500000000000000" pitchFamily="2" charset="-79"/>
                          <a:cs typeface="Amatic SC" panose="00000500000000000000" pitchFamily="2" charset="-79"/>
                        </a:rPr>
                        <a:t>Food Glorious food!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Nonfiction – following a recipe.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Cooking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err="1">
                          <a:solidFill>
                            <a:schemeClr val="tx1"/>
                          </a:solidFill>
                          <a:latin typeface="+mn-lt"/>
                          <a:cs typeface="Amatic SC" panose="00000500000000000000" pitchFamily="2" charset="-79"/>
                        </a:rPr>
                        <a:t>Favourite</a:t>
                      </a:r>
                      <a:r>
                        <a:rPr lang="en-US" sz="1100" b="0" dirty="0">
                          <a:solidFill>
                            <a:schemeClr val="tx1"/>
                          </a:solidFill>
                          <a:latin typeface="+mn-lt"/>
                          <a:cs typeface="Amatic SC" panose="00000500000000000000" pitchFamily="2" charset="-79"/>
                        </a:rPr>
                        <a:t> foods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Tasting foods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Chinese new year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Foods from around the world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mn-lt"/>
                          <a:cs typeface="Amatic SC" panose="00000500000000000000" pitchFamily="2" charset="-79"/>
                        </a:rPr>
                        <a:t>What is a chef?</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400" b="1" dirty="0">
                          <a:solidFill>
                            <a:srgbClr val="CC66FF"/>
                          </a:solidFill>
                          <a:latin typeface="Amatic SC" panose="00000500000000000000" pitchFamily="2" charset="-79"/>
                          <a:cs typeface="Amatic SC" panose="00000500000000000000" pitchFamily="2" charset="-79"/>
                        </a:rPr>
                        <a:t>Amazing Animals</a:t>
                      </a:r>
                      <a:r>
                        <a:rPr lang="en-US" sz="2000" b="1" dirty="0">
                          <a:solidFill>
                            <a:srgbClr val="CC66FF"/>
                          </a:solidFill>
                          <a:latin typeface="Amatic SC" panose="00000500000000000000" pitchFamily="2" charset="-79"/>
                          <a:cs typeface="Amatic SC" panose="00000500000000000000" pitchFamily="2" charset="-79"/>
                        </a:rPr>
                        <a:t>! </a:t>
                      </a:r>
                    </a:p>
                    <a:p>
                      <a:pPr algn="ctr"/>
                      <a:r>
                        <a:rPr lang="en-US" sz="1100" dirty="0">
                          <a:solidFill>
                            <a:schemeClr val="tx1"/>
                          </a:solidFill>
                          <a:latin typeface="+mn-lt"/>
                          <a:cs typeface="Amatic SC" panose="00000500000000000000" pitchFamily="2" charset="-79"/>
                        </a:rPr>
                        <a:t>Life cycles </a:t>
                      </a:r>
                    </a:p>
                    <a:p>
                      <a:pPr algn="ctr"/>
                      <a:r>
                        <a:rPr lang="en-US" sz="1100" dirty="0">
                          <a:solidFill>
                            <a:schemeClr val="tx1"/>
                          </a:solidFill>
                          <a:latin typeface="+mn-lt"/>
                          <a:cs typeface="Amatic SC" panose="00000500000000000000" pitchFamily="2" charset="-79"/>
                        </a:rPr>
                        <a:t>Safari </a:t>
                      </a:r>
                    </a:p>
                    <a:p>
                      <a:pPr algn="ctr"/>
                      <a:r>
                        <a:rPr lang="en-US" sz="1100" dirty="0">
                          <a:solidFill>
                            <a:schemeClr val="tx1"/>
                          </a:solidFill>
                          <a:latin typeface="+mn-lt"/>
                          <a:cs typeface="Amatic SC" panose="00000500000000000000" pitchFamily="2" charset="-79"/>
                        </a:rPr>
                        <a:t>Animals around the world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Climates / Hibernation </a:t>
                      </a:r>
                    </a:p>
                    <a:p>
                      <a:pPr algn="ctr"/>
                      <a:r>
                        <a:rPr lang="en-US" sz="1100" dirty="0">
                          <a:solidFill>
                            <a:schemeClr val="tx1"/>
                          </a:solidFill>
                          <a:latin typeface="+mn-lt"/>
                          <a:cs typeface="Amatic SC" panose="00000500000000000000" pitchFamily="2" charset="-79"/>
                        </a:rPr>
                        <a:t>Mini Beasts </a:t>
                      </a:r>
                    </a:p>
                    <a:p>
                      <a:pPr algn="ctr"/>
                      <a:r>
                        <a:rPr lang="en-US" sz="1100" dirty="0">
                          <a:solidFill>
                            <a:schemeClr val="tx1"/>
                          </a:solidFill>
                          <a:latin typeface="+mn-lt"/>
                          <a:cs typeface="Amatic SC" panose="00000500000000000000" pitchFamily="2" charset="-79"/>
                        </a:rPr>
                        <a:t>Animal Arts and crafts</a:t>
                      </a:r>
                    </a:p>
                    <a:p>
                      <a:pPr algn="ctr"/>
                      <a:r>
                        <a:rPr lang="en-US" sz="1100" dirty="0">
                          <a:solidFill>
                            <a:schemeClr val="tx1"/>
                          </a:solidFill>
                          <a:latin typeface="+mn-lt"/>
                          <a:cs typeface="Amatic SC" panose="00000500000000000000" pitchFamily="2" charset="-79"/>
                        </a:rPr>
                        <a:t>Night and day animals </a:t>
                      </a:r>
                    </a:p>
                    <a:p>
                      <a:pPr algn="ctr"/>
                      <a:r>
                        <a:rPr lang="en-US" sz="1100" dirty="0">
                          <a:solidFill>
                            <a:schemeClr val="tx1"/>
                          </a:solidFill>
                          <a:latin typeface="+mn-lt"/>
                          <a:cs typeface="Amatic SC" panose="00000500000000000000" pitchFamily="2" charset="-79"/>
                        </a:rPr>
                        <a:t>Animal patterns</a:t>
                      </a:r>
                    </a:p>
                    <a:p>
                      <a:pPr algn="ctr"/>
                      <a:r>
                        <a:rPr lang="en-US" sz="1100" dirty="0">
                          <a:solidFill>
                            <a:schemeClr val="tx1"/>
                          </a:solidFill>
                          <a:latin typeface="+mn-lt"/>
                          <a:cs typeface="Amatic SC" panose="00000500000000000000" pitchFamily="2" charset="-79"/>
                        </a:rPr>
                        <a:t>David Attenborough </a:t>
                      </a:r>
                    </a:p>
                    <a:p>
                      <a:pPr algn="ctr"/>
                      <a:r>
                        <a:rPr lang="en-US" sz="1100" dirty="0">
                          <a:solidFill>
                            <a:schemeClr val="tx1"/>
                          </a:solidFill>
                          <a:latin typeface="+mn-lt"/>
                          <a:cs typeface="Amatic SC" panose="00000500000000000000" pitchFamily="2" charset="-79"/>
                        </a:rPr>
                        <a:t>Happy Habitats</a:t>
                      </a:r>
                      <a:endParaRPr lang="en-GB" sz="1100" dirty="0">
                        <a:solidFill>
                          <a:schemeClr val="tx1"/>
                        </a:solidFill>
                        <a:latin typeface="+mn-lt"/>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400" b="1" dirty="0">
                          <a:solidFill>
                            <a:srgbClr val="CC66FF"/>
                          </a:solidFill>
                          <a:latin typeface="Amatic SC" panose="00000500000000000000" pitchFamily="2" charset="-79"/>
                          <a:cs typeface="Amatic SC" panose="00000500000000000000" pitchFamily="2" charset="-79"/>
                        </a:rPr>
                        <a:t>Come Outside! </a:t>
                      </a:r>
                    </a:p>
                    <a:p>
                      <a:pPr algn="ctr"/>
                      <a:r>
                        <a:rPr lang="en-US" sz="1100" dirty="0">
                          <a:solidFill>
                            <a:schemeClr val="tx1"/>
                          </a:solidFill>
                          <a:latin typeface="+mn-lt"/>
                          <a:cs typeface="Amatic SC" panose="00000500000000000000" pitchFamily="2" charset="-79"/>
                        </a:rPr>
                        <a:t>Plants &amp; Flowers </a:t>
                      </a:r>
                    </a:p>
                    <a:p>
                      <a:pPr algn="ctr"/>
                      <a:r>
                        <a:rPr lang="en-US" sz="1100" dirty="0">
                          <a:solidFill>
                            <a:schemeClr val="tx1"/>
                          </a:solidFill>
                          <a:latin typeface="+mn-lt"/>
                          <a:cs typeface="Amatic SC" panose="00000500000000000000" pitchFamily="2" charset="-79"/>
                        </a:rPr>
                        <a:t>Weather / seasons </a:t>
                      </a:r>
                    </a:p>
                    <a:p>
                      <a:pPr algn="ctr"/>
                      <a:r>
                        <a:rPr lang="en-US" sz="1100" dirty="0">
                          <a:solidFill>
                            <a:schemeClr val="tx1"/>
                          </a:solidFill>
                          <a:latin typeface="+mn-lt"/>
                          <a:cs typeface="Amatic SC" panose="00000500000000000000" pitchFamily="2" charset="-79"/>
                        </a:rPr>
                        <a:t>The great outdoors </a:t>
                      </a:r>
                    </a:p>
                    <a:p>
                      <a:pPr algn="ctr"/>
                      <a:r>
                        <a:rPr lang="en-US" sz="1100" dirty="0">
                          <a:solidFill>
                            <a:schemeClr val="tx1"/>
                          </a:solidFill>
                          <a:latin typeface="+mn-lt"/>
                          <a:cs typeface="Amatic SC" panose="00000500000000000000" pitchFamily="2" charset="-79"/>
                        </a:rPr>
                        <a:t>Planting seeds </a:t>
                      </a:r>
                    </a:p>
                    <a:p>
                      <a:pPr algn="ctr"/>
                      <a:r>
                        <a:rPr lang="en-US" sz="1100" dirty="0">
                          <a:solidFill>
                            <a:schemeClr val="tx1"/>
                          </a:solidFill>
                          <a:latin typeface="+mn-lt"/>
                          <a:cs typeface="Amatic SC" panose="00000500000000000000" pitchFamily="2" charset="-79"/>
                        </a:rPr>
                        <a:t>Make a sculpture: Andy Goldsworthy </a:t>
                      </a:r>
                    </a:p>
                    <a:p>
                      <a:pPr algn="ctr"/>
                      <a:r>
                        <a:rPr lang="en-US" sz="1100" dirty="0">
                          <a:solidFill>
                            <a:schemeClr val="tx1"/>
                          </a:solidFill>
                          <a:latin typeface="+mn-lt"/>
                          <a:cs typeface="Amatic SC" panose="00000500000000000000" pitchFamily="2" charset="-79"/>
                        </a:rPr>
                        <a:t>Reduce, Reuse &amp; Recycle </a:t>
                      </a:r>
                    </a:p>
                    <a:p>
                      <a:pPr algn="ctr"/>
                      <a:r>
                        <a:rPr lang="en-US" sz="1100" dirty="0">
                          <a:solidFill>
                            <a:schemeClr val="tx1"/>
                          </a:solidFill>
                          <a:latin typeface="+mn-lt"/>
                          <a:cs typeface="Amatic SC" panose="00000500000000000000" pitchFamily="2" charset="-79"/>
                        </a:rPr>
                        <a:t>Fun Science / Materials </a:t>
                      </a:r>
                    </a:p>
                    <a:p>
                      <a:pPr algn="ctr"/>
                      <a:endParaRPr lang="en-US" sz="1100" dirty="0">
                        <a:solidFill>
                          <a:schemeClr val="tx1"/>
                        </a:solidFill>
                        <a:latin typeface="+mn-lt"/>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b="1" dirty="0">
                          <a:solidFill>
                            <a:srgbClr val="00B0F0"/>
                          </a:solidFill>
                          <a:latin typeface="Amatic SC" panose="00000500000000000000" pitchFamily="2" charset="-79"/>
                          <a:cs typeface="Amatic SC" panose="00000500000000000000" pitchFamily="2" charset="-79"/>
                        </a:rPr>
                        <a:t>On the move!  </a:t>
                      </a:r>
                    </a:p>
                    <a:p>
                      <a:pPr algn="ctr"/>
                      <a:r>
                        <a:rPr lang="en-US" sz="1100" dirty="0">
                          <a:solidFill>
                            <a:schemeClr val="tx1"/>
                          </a:solidFill>
                          <a:latin typeface="+mn-lt"/>
                          <a:cs typeface="Amatic SC" panose="00000500000000000000" pitchFamily="2" charset="-79"/>
                        </a:rPr>
                        <a:t>Around the Town</a:t>
                      </a:r>
                    </a:p>
                    <a:p>
                      <a:pPr algn="ctr"/>
                      <a:r>
                        <a:rPr lang="en-US" sz="1100" dirty="0">
                          <a:solidFill>
                            <a:schemeClr val="tx1"/>
                          </a:solidFill>
                          <a:latin typeface="+mn-lt"/>
                          <a:cs typeface="Amatic SC" panose="00000500000000000000" pitchFamily="2" charset="-79"/>
                        </a:rPr>
                        <a:t>How do I get there? </a:t>
                      </a:r>
                    </a:p>
                    <a:p>
                      <a:pPr algn="ctr"/>
                      <a:r>
                        <a:rPr lang="en-US" sz="1100" dirty="0">
                          <a:solidFill>
                            <a:schemeClr val="tx1"/>
                          </a:solidFill>
                          <a:latin typeface="+mn-lt"/>
                          <a:cs typeface="Amatic SC" panose="00000500000000000000" pitchFamily="2" charset="-79"/>
                        </a:rPr>
                        <a:t>Where in the world have you been? </a:t>
                      </a:r>
                    </a:p>
                    <a:p>
                      <a:pPr algn="ctr"/>
                      <a:r>
                        <a:rPr lang="en-US" sz="1100" dirty="0">
                          <a:solidFill>
                            <a:schemeClr val="tx1"/>
                          </a:solidFill>
                          <a:latin typeface="+mn-lt"/>
                          <a:cs typeface="Amatic SC" panose="00000500000000000000" pitchFamily="2" charset="-79"/>
                        </a:rPr>
                        <a:t>Where do we live in the UK / world? </a:t>
                      </a:r>
                    </a:p>
                    <a:p>
                      <a:pPr algn="ctr"/>
                      <a:r>
                        <a:rPr lang="en-US" sz="1100" dirty="0">
                          <a:solidFill>
                            <a:schemeClr val="tx1"/>
                          </a:solidFill>
                          <a:latin typeface="+mn-lt"/>
                          <a:cs typeface="Amatic SC" panose="00000500000000000000" pitchFamily="2" charset="-79"/>
                        </a:rPr>
                        <a:t>Vehicles past and Present </a:t>
                      </a:r>
                    </a:p>
                    <a:p>
                      <a:pPr algn="ctr"/>
                      <a:r>
                        <a:rPr lang="en-US" sz="1100" dirty="0">
                          <a:solidFill>
                            <a:schemeClr val="tx1"/>
                          </a:solidFill>
                          <a:latin typeface="+mn-lt"/>
                          <a:cs typeface="Amatic SC" panose="00000500000000000000" pitchFamily="2" charset="-79"/>
                        </a:rPr>
                        <a:t>Design your own transport! </a:t>
                      </a:r>
                    </a:p>
                    <a:p>
                      <a:pPr algn="ctr"/>
                      <a:r>
                        <a:rPr lang="en-US" sz="1100" dirty="0">
                          <a:solidFill>
                            <a:schemeClr val="tx1"/>
                          </a:solidFill>
                          <a:latin typeface="+mn-lt"/>
                          <a:cs typeface="Amatic SC" panose="00000500000000000000" pitchFamily="2" charset="-79"/>
                        </a:rPr>
                        <a:t>Maps</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560231">
                <a:tc>
                  <a:txBody>
                    <a:bodyPr/>
                    <a:lstStyle/>
                    <a:p>
                      <a:pPr algn="ctr"/>
                      <a:r>
                        <a:rPr lang="en-US" sz="1600" b="1" dirty="0">
                          <a:latin typeface="Amatic SC" panose="00000500000000000000" pitchFamily="2" charset="-79"/>
                          <a:cs typeface="Amatic SC" panose="00000500000000000000" pitchFamily="2" charset="-79"/>
                        </a:rPr>
                        <a:t>Possible Texts and </a:t>
                      </a:r>
                    </a:p>
                    <a:p>
                      <a:pPr algn="ctr"/>
                      <a:r>
                        <a:rPr lang="en-US" sz="1600" b="1" dirty="0">
                          <a:latin typeface="Amatic SC" panose="00000500000000000000" pitchFamily="2" charset="-79"/>
                          <a:cs typeface="Amatic SC" panose="00000500000000000000" pitchFamily="2" charset="-79"/>
                        </a:rPr>
                        <a:t>‘old favourites’ </a:t>
                      </a:r>
                      <a:endParaRPr lang="en-GB" sz="1600" b="1" dirty="0">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latin typeface="+mn-lt"/>
                        <a:cs typeface="RM Typerighter old" panose="000004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Colour Monster</a:t>
                      </a:r>
                    </a:p>
                    <a:p>
                      <a:pPr algn="ctr"/>
                      <a:r>
                        <a:rPr lang="en-US" sz="1100" dirty="0">
                          <a:solidFill>
                            <a:schemeClr val="tx1"/>
                          </a:solidFill>
                          <a:latin typeface="+mn-lt"/>
                          <a:cs typeface="RM Typerighter old" panose="00000400000000000000" pitchFamily="2" charset="-79"/>
                        </a:rPr>
                        <a:t>The Rainbow Fish </a:t>
                      </a:r>
                    </a:p>
                    <a:p>
                      <a:pPr algn="ctr"/>
                      <a:r>
                        <a:rPr lang="en-US" sz="1100" dirty="0">
                          <a:solidFill>
                            <a:schemeClr val="tx1"/>
                          </a:solidFill>
                          <a:latin typeface="+mn-lt"/>
                          <a:cs typeface="RM Typerighter old" panose="00000400000000000000" pitchFamily="2" charset="-79"/>
                        </a:rPr>
                        <a:t>Funny Bones </a:t>
                      </a:r>
                    </a:p>
                    <a:p>
                      <a:pPr algn="ctr"/>
                      <a:r>
                        <a:rPr lang="en-US" sz="1100" dirty="0">
                          <a:solidFill>
                            <a:schemeClr val="tx1"/>
                          </a:solidFill>
                          <a:latin typeface="+mn-lt"/>
                          <a:cs typeface="RM Typerighter old" panose="00000400000000000000" pitchFamily="2" charset="-79"/>
                        </a:rPr>
                        <a:t>The Big Book of Families </a:t>
                      </a:r>
                    </a:p>
                    <a:p>
                      <a:pPr algn="ctr"/>
                      <a:r>
                        <a:rPr lang="en-US" sz="1100" dirty="0">
                          <a:solidFill>
                            <a:schemeClr val="tx1"/>
                          </a:solidFill>
                          <a:latin typeface="+mn-lt"/>
                          <a:cs typeface="RM Typerighter old" panose="00000400000000000000" pitchFamily="2" charset="-79"/>
                        </a:rPr>
                        <a:t>What makes me a me</a:t>
                      </a:r>
                    </a:p>
                    <a:p>
                      <a:pPr algn="ctr"/>
                      <a:r>
                        <a:rPr lang="en-US" sz="1100" dirty="0">
                          <a:solidFill>
                            <a:schemeClr val="tx1"/>
                          </a:solidFill>
                          <a:latin typeface="+mn-lt"/>
                          <a:cs typeface="RM Typerighter old" panose="00000400000000000000" pitchFamily="2" charset="-79"/>
                        </a:rPr>
                        <a:t>All about me</a:t>
                      </a:r>
                    </a:p>
                    <a:p>
                      <a:pPr algn="ctr"/>
                      <a:r>
                        <a:rPr lang="en-US" sz="1100" dirty="0">
                          <a:solidFill>
                            <a:schemeClr val="tx1"/>
                          </a:solidFill>
                          <a:latin typeface="+mn-lt"/>
                          <a:cs typeface="RM Typerighter old" panose="00000400000000000000" pitchFamily="2" charset="-79"/>
                        </a:rPr>
                        <a:t>You choose</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After the storm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Jolly Postman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Goldilocks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Goldilocks and just the one bear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Farmer Duck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Ugly Duckling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Christmas Story /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Rama and Sita</a:t>
                      </a:r>
                      <a:endParaRPr lang="en-US" sz="1100" dirty="0">
                        <a:solidFill>
                          <a:schemeClr val="tx1"/>
                        </a:solidFill>
                        <a:latin typeface="+mn-lt"/>
                        <a:cs typeface="RM Typerighter old" panose="000004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mn-lt"/>
                          <a:cs typeface="RM Typerighter old" panose="00000400000000000000" pitchFamily="2" charset="-79"/>
                        </a:rPr>
                        <a:t>Enormous turnip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err="1">
                          <a:solidFill>
                            <a:schemeClr val="tx1"/>
                          </a:solidFill>
                          <a:latin typeface="+mn-lt"/>
                          <a:cs typeface="RM Typerighter old" panose="00000400000000000000" pitchFamily="2" charset="-79"/>
                        </a:rPr>
                        <a:t>Supertato</a:t>
                      </a:r>
                      <a:endParaRPr lang="en-GB" sz="1100" dirty="0">
                        <a:solidFill>
                          <a:schemeClr val="tx1"/>
                        </a:solidFill>
                        <a:latin typeface="+mn-lt"/>
                        <a:cs typeface="RM Typerighter old" panose="000004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mn-lt"/>
                          <a:cs typeface="RM Typerighter old" panose="00000400000000000000" pitchFamily="2" charset="-79"/>
                        </a:rPr>
                        <a:t>Dragon jelly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mn-lt"/>
                          <a:cs typeface="RM Typerighter old" panose="00000400000000000000" pitchFamily="2" charset="-79"/>
                        </a:rPr>
                        <a:t>Which food will you choose?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mn-lt"/>
                          <a:cs typeface="RM Typerighter old" panose="00000400000000000000" pitchFamily="2" charset="-79"/>
                        </a:rPr>
                        <a:t>Spider sandwiches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mn-lt"/>
                          <a:cs typeface="RM Typerighter old" panose="00000400000000000000" pitchFamily="2" charset="-79"/>
                        </a:rPr>
                        <a:t>Non fiction texts – making pizza</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latin typeface="+mn-lt"/>
                        <a:cs typeface="RM Typerighter old" panose="000004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Emperors Egg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Very Hungry Caterpillar </a:t>
                      </a:r>
                    </a:p>
                    <a:p>
                      <a:pPr algn="ctr"/>
                      <a:r>
                        <a:rPr lang="en-GB" sz="1100" dirty="0" err="1">
                          <a:solidFill>
                            <a:schemeClr val="tx1"/>
                          </a:solidFill>
                          <a:latin typeface="+mn-lt"/>
                          <a:cs typeface="RM Typerighter old" panose="00000400000000000000" pitchFamily="2" charset="-79"/>
                        </a:rPr>
                        <a:t>Aghh</a:t>
                      </a:r>
                      <a:r>
                        <a:rPr lang="en-GB" sz="1100" dirty="0">
                          <a:solidFill>
                            <a:schemeClr val="tx1"/>
                          </a:solidFill>
                          <a:latin typeface="+mn-lt"/>
                          <a:cs typeface="RM Typerighter old" panose="00000400000000000000" pitchFamily="2" charset="-79"/>
                        </a:rPr>
                        <a:t> Spider! </a:t>
                      </a:r>
                    </a:p>
                    <a:p>
                      <a:pPr algn="ctr"/>
                      <a:r>
                        <a:rPr lang="en-GB" sz="1100" dirty="0">
                          <a:solidFill>
                            <a:schemeClr val="tx1"/>
                          </a:solidFill>
                          <a:latin typeface="+mn-lt"/>
                          <a:cs typeface="RM Typerighter old" panose="00000400000000000000" pitchFamily="2" charset="-79"/>
                        </a:rPr>
                        <a:t>Tige who came to tea </a:t>
                      </a:r>
                    </a:p>
                    <a:p>
                      <a:pPr algn="ctr"/>
                      <a:r>
                        <a:rPr lang="en-GB" sz="1100" dirty="0">
                          <a:solidFill>
                            <a:schemeClr val="tx1"/>
                          </a:solidFill>
                          <a:latin typeface="+mn-lt"/>
                          <a:cs typeface="RM Typerighter old" panose="00000400000000000000" pitchFamily="2" charset="-79"/>
                        </a:rPr>
                        <a:t>Big book of bugs</a:t>
                      </a:r>
                    </a:p>
                    <a:p>
                      <a:pPr algn="ctr"/>
                      <a:r>
                        <a:rPr lang="en-GB" sz="1100" dirty="0">
                          <a:solidFill>
                            <a:schemeClr val="tx1"/>
                          </a:solidFill>
                          <a:latin typeface="+mn-lt"/>
                          <a:cs typeface="RM Typerighter old" panose="00000400000000000000" pitchFamily="2" charset="-79"/>
                        </a:rPr>
                        <a:t>The big book of the blue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latin typeface="+mn-lt"/>
                        <a:cs typeface="RM Typerighter old" panose="000004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Tiny Seed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Oliver’s Vegetables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Jack and the Beanstalk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One Plastic Bag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Jasper’s Beanstalk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 stroll through the seasons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Leaf man</a:t>
                      </a:r>
                      <a:endParaRPr lang="en-GB" sz="1100" dirty="0">
                        <a:solidFill>
                          <a:schemeClr val="tx1"/>
                        </a:solidFill>
                        <a:latin typeface="+mn-lt"/>
                        <a:cs typeface="RM Typerighter old" panose="000004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Snail and the Whale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101 things that go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Naughty Bus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Mr. Gumpy’s Outing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The Train Ride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Hundred decker bus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RM Typerighter old" panose="00000400000000000000" pitchFamily="2" charset="-79"/>
                        </a:rPr>
                        <a:t>Oi! Get off my train! </a:t>
                      </a:r>
                      <a:endParaRPr lang="en-US" sz="1100" dirty="0">
                        <a:solidFill>
                          <a:schemeClr val="tx1"/>
                        </a:solidFill>
                        <a:latin typeface="+mn-lt"/>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1887298">
                <a:tc>
                  <a:txBody>
                    <a:bodyPr/>
                    <a:lstStyle/>
                    <a:p>
                      <a:pPr algn="ctr"/>
                      <a:r>
                        <a:rPr lang="en-US" sz="1400" b="1" dirty="0">
                          <a:latin typeface="Amatic SC" panose="00000500000000000000" pitchFamily="2" charset="-79"/>
                          <a:cs typeface="Amatic SC" panose="00000500000000000000" pitchFamily="2" charset="-79"/>
                        </a:rPr>
                        <a:t>‘Wow’ moments / </a:t>
                      </a:r>
                      <a:r>
                        <a:rPr lang="en-US" sz="1400" b="1" dirty="0">
                          <a:solidFill>
                            <a:srgbClr val="0070C0"/>
                          </a:solidFill>
                          <a:latin typeface="Amatic SC" panose="00000500000000000000" pitchFamily="2" charset="-79"/>
                          <a:cs typeface="Amatic SC" panose="00000500000000000000" pitchFamily="2" charset="-79"/>
                        </a:rPr>
                        <a:t>Enrichment Weeks </a:t>
                      </a:r>
                      <a:endParaRPr lang="en-GB" sz="1400" b="1" dirty="0">
                        <a:solidFill>
                          <a:srgbClr val="0070C0"/>
                        </a:solidFill>
                        <a:latin typeface="Amatic SC" panose="00000500000000000000" pitchFamily="2" charset="-79"/>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100" dirty="0">
                        <a:solidFill>
                          <a:schemeClr val="tx1"/>
                        </a:solidFill>
                        <a:latin typeface="+mn-lt"/>
                        <a:cs typeface="Amatic SC" panose="00000500000000000000" pitchFamily="2" charset="-79"/>
                      </a:endParaRPr>
                    </a:p>
                    <a:p>
                      <a:pPr algn="ctr"/>
                      <a:r>
                        <a:rPr lang="en-US" sz="1100" dirty="0">
                          <a:solidFill>
                            <a:schemeClr val="tx1"/>
                          </a:solidFill>
                          <a:latin typeface="+mn-lt"/>
                          <a:cs typeface="Amatic SC" panose="00000500000000000000" pitchFamily="2" charset="-79"/>
                        </a:rPr>
                        <a:t>Autumn walk </a:t>
                      </a:r>
                    </a:p>
                    <a:p>
                      <a:pPr algn="ctr"/>
                      <a:r>
                        <a:rPr lang="en-US" sz="1100" dirty="0">
                          <a:solidFill>
                            <a:schemeClr val="tx1"/>
                          </a:solidFill>
                          <a:latin typeface="+mn-lt"/>
                          <a:cs typeface="Amatic SC" panose="00000500000000000000" pitchFamily="2" charset="-79"/>
                        </a:rPr>
                        <a:t>Harvest Time </a:t>
                      </a:r>
                    </a:p>
                    <a:p>
                      <a:pPr algn="ctr"/>
                      <a:r>
                        <a:rPr lang="en-US" sz="1100" dirty="0">
                          <a:solidFill>
                            <a:schemeClr val="tx1"/>
                          </a:solidFill>
                          <a:latin typeface="+mn-lt"/>
                          <a:cs typeface="Amatic SC" panose="00000500000000000000" pitchFamily="2" charset="-79"/>
                        </a:rPr>
                        <a:t>Birthdays</a:t>
                      </a:r>
                    </a:p>
                    <a:p>
                      <a:pPr algn="ctr"/>
                      <a:r>
                        <a:rPr lang="en-US" sz="1100" dirty="0">
                          <a:solidFill>
                            <a:schemeClr val="tx1"/>
                          </a:solidFill>
                          <a:latin typeface="+mn-lt"/>
                          <a:cs typeface="Amatic SC" panose="00000500000000000000" pitchFamily="2" charset="-79"/>
                        </a:rPr>
                        <a:t>Favourite Songs </a:t>
                      </a:r>
                    </a:p>
                    <a:p>
                      <a:pPr algn="ctr"/>
                      <a:r>
                        <a:rPr lang="en-US" sz="1100" dirty="0">
                          <a:solidFill>
                            <a:schemeClr val="tx1"/>
                          </a:solidFill>
                          <a:latin typeface="+mn-lt"/>
                          <a:cs typeface="Amatic SC" panose="00000500000000000000" pitchFamily="2" charset="-79"/>
                        </a:rPr>
                        <a:t>Halloween </a:t>
                      </a:r>
                    </a:p>
                    <a:p>
                      <a:pPr algn="ctr"/>
                      <a:r>
                        <a:rPr lang="en-US" sz="1100" dirty="0">
                          <a:solidFill>
                            <a:schemeClr val="tx1"/>
                          </a:solidFill>
                          <a:latin typeface="+mn-lt"/>
                          <a:cs typeface="Amatic SC" panose="00000500000000000000" pitchFamily="2" charset="-79"/>
                        </a:rPr>
                        <a:t>What do I want to be when I grow up? </a:t>
                      </a:r>
                    </a:p>
                    <a:p>
                      <a:pPr algn="ctr"/>
                      <a:r>
                        <a:rPr lang="en-US" sz="1100" dirty="0">
                          <a:solidFill>
                            <a:schemeClr val="tx1"/>
                          </a:solidFill>
                          <a:latin typeface="+mn-lt"/>
                          <a:cs typeface="Amatic SC" panose="00000500000000000000" pitchFamily="2" charset="-79"/>
                        </a:rPr>
                        <a:t>Listening walk </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Winter walk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Guy Fawkes / Bonfire Night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Christmas Time  /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Black History Month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Remembrance 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Anti-Bullying Week </a:t>
                      </a:r>
                      <a:endParaRPr lang="en-GB" sz="1100" dirty="0">
                        <a:solidFill>
                          <a:schemeClr val="tx1"/>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 Remembrance 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National nursery rhyme week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Visit to Beacon fell</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endParaRPr lang="en-US" sz="1100" dirty="0">
                        <a:solidFill>
                          <a:schemeClr val="tx1"/>
                        </a:solidFill>
                        <a:latin typeface="+mn-lt"/>
                        <a:cs typeface="Amatic SC" panose="00000500000000000000" pitchFamily="2" charset="-79"/>
                      </a:endParaRPr>
                    </a:p>
                    <a:p>
                      <a:pPr algn="ctr"/>
                      <a:r>
                        <a:rPr lang="en-US" sz="1100" dirty="0">
                          <a:solidFill>
                            <a:schemeClr val="tx1"/>
                          </a:solidFill>
                          <a:latin typeface="+mn-lt"/>
                          <a:cs typeface="Amatic SC" panose="00000500000000000000" pitchFamily="2" charset="-79"/>
                        </a:rPr>
                        <a:t>Pancake day</a:t>
                      </a:r>
                    </a:p>
                    <a:p>
                      <a:pPr algn="ctr"/>
                      <a:r>
                        <a:rPr lang="en-US" sz="1100" dirty="0">
                          <a:solidFill>
                            <a:schemeClr val="tx1"/>
                          </a:solidFill>
                          <a:latin typeface="+mn-lt"/>
                          <a:cs typeface="Amatic SC" panose="00000500000000000000" pitchFamily="2" charset="-79"/>
                        </a:rPr>
                        <a:t>Chinese new year</a:t>
                      </a:r>
                    </a:p>
                    <a:p>
                      <a:pPr algn="ctr"/>
                      <a:r>
                        <a:rPr lang="en-US" sz="1100" dirty="0">
                          <a:solidFill>
                            <a:schemeClr val="tx1"/>
                          </a:solidFill>
                          <a:latin typeface="+mn-lt"/>
                          <a:cs typeface="Amatic SC" panose="00000500000000000000" pitchFamily="2" charset="-79"/>
                        </a:rPr>
                        <a:t>Valentine’s Day</a:t>
                      </a:r>
                    </a:p>
                    <a:p>
                      <a:pPr algn="ctr"/>
                      <a:r>
                        <a:rPr lang="en-US" sz="1100" dirty="0">
                          <a:solidFill>
                            <a:schemeClr val="tx1"/>
                          </a:solidFill>
                          <a:latin typeface="+mn-lt"/>
                          <a:cs typeface="Amatic SC" panose="00000500000000000000" pitchFamily="2" charset="-79"/>
                        </a:rPr>
                        <a:t>Internet Safety Day </a:t>
                      </a:r>
                    </a:p>
                    <a:p>
                      <a:pPr algn="ctr"/>
                      <a:r>
                        <a:rPr lang="en-US" sz="1100" dirty="0">
                          <a:solidFill>
                            <a:schemeClr val="tx1"/>
                          </a:solidFill>
                          <a:latin typeface="+mn-lt"/>
                          <a:cs typeface="Amatic SC" panose="00000500000000000000" pitchFamily="2" charset="-79"/>
                        </a:rPr>
                        <a:t>Story Telling Week </a:t>
                      </a:r>
                    </a:p>
                    <a:p>
                      <a:pPr algn="ctr"/>
                      <a:r>
                        <a:rPr lang="en-US" sz="1100" dirty="0">
                          <a:solidFill>
                            <a:schemeClr val="tx1"/>
                          </a:solidFill>
                          <a:latin typeface="+mn-lt"/>
                          <a:cs typeface="Amatic SC" panose="00000500000000000000" pitchFamily="2" charset="-79"/>
                        </a:rPr>
                        <a:t>Random Acts of Kindness Week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Food tasting – different cultures  </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endParaRPr lang="en-US" sz="1100">
                        <a:solidFill>
                          <a:schemeClr val="tx1"/>
                        </a:solidFill>
                        <a:latin typeface="+mn-lt"/>
                        <a:cs typeface="Amatic SC" panose="00000500000000000000" pitchFamily="2" charset="-79"/>
                      </a:endParaRPr>
                    </a:p>
                    <a:p>
                      <a:pPr algn="ctr"/>
                      <a:r>
                        <a:rPr lang="en-US" sz="1100">
                          <a:solidFill>
                            <a:schemeClr val="tx1"/>
                          </a:solidFill>
                          <a:latin typeface="+mn-lt"/>
                          <a:cs typeface="Amatic SC" panose="00000500000000000000" pitchFamily="2" charset="-79"/>
                        </a:rPr>
                        <a:t>Spring walk</a:t>
                      </a:r>
                    </a:p>
                    <a:p>
                      <a:pPr algn="ctr"/>
                      <a:r>
                        <a:rPr lang="en-US" sz="1100">
                          <a:solidFill>
                            <a:schemeClr val="tx1"/>
                          </a:solidFill>
                          <a:latin typeface="+mn-lt"/>
                          <a:cs typeface="Amatic SC" panose="00000500000000000000" pitchFamily="2" charset="-79"/>
                        </a:rPr>
                        <a:t>World book day</a:t>
                      </a:r>
                    </a:p>
                    <a:p>
                      <a:pPr algn="ctr"/>
                      <a:r>
                        <a:rPr lang="en-US" sz="1100">
                          <a:solidFill>
                            <a:schemeClr val="tx1"/>
                          </a:solidFill>
                          <a:latin typeface="+mn-lt"/>
                          <a:cs typeface="Amatic SC" panose="00000500000000000000" pitchFamily="2" charset="-79"/>
                        </a:rPr>
                        <a:t>Mother’s day</a:t>
                      </a:r>
                    </a:p>
                    <a:p>
                      <a:pPr algn="ctr"/>
                      <a:r>
                        <a:rPr lang="en-US" sz="1100">
                          <a:solidFill>
                            <a:schemeClr val="tx1"/>
                          </a:solidFill>
                          <a:latin typeface="+mn-lt"/>
                          <a:cs typeface="Amatic SC" panose="00000500000000000000" pitchFamily="2" charset="-79"/>
                        </a:rPr>
                        <a:t>International colour day </a:t>
                      </a:r>
                    </a:p>
                    <a:p>
                      <a:pPr algn="ctr"/>
                      <a:r>
                        <a:rPr lang="en-US" sz="1100">
                          <a:solidFill>
                            <a:schemeClr val="tx1"/>
                          </a:solidFill>
                          <a:latin typeface="+mn-lt"/>
                          <a:cs typeface="Amatic SC" panose="00000500000000000000" pitchFamily="2" charset="-79"/>
                        </a:rPr>
                        <a:t>World oral health day</a:t>
                      </a:r>
                    </a:p>
                    <a:p>
                      <a:pPr algn="ctr"/>
                      <a:r>
                        <a:rPr lang="en-US" sz="1100">
                          <a:solidFill>
                            <a:schemeClr val="tx1"/>
                          </a:solidFill>
                          <a:latin typeface="+mn-lt"/>
                          <a:cs typeface="Amatic SC" panose="00000500000000000000" pitchFamily="2" charset="-79"/>
                        </a:rPr>
                        <a:t>Easter </a:t>
                      </a:r>
                    </a:p>
                    <a:p>
                      <a:pPr algn="ctr"/>
                      <a:r>
                        <a:rPr lang="en-US" sz="1100">
                          <a:solidFill>
                            <a:schemeClr val="tx1"/>
                          </a:solidFill>
                          <a:latin typeface="+mn-lt"/>
                          <a:cs typeface="Amatic SC" panose="00000500000000000000" pitchFamily="2" charset="-79"/>
                        </a:rPr>
                        <a:t>Easter egg hunt</a:t>
                      </a:r>
                    </a:p>
                    <a:p>
                      <a:pPr algn="ctr"/>
                      <a:r>
                        <a:rPr lang="en-US" sz="1100">
                          <a:solidFill>
                            <a:schemeClr val="tx1"/>
                          </a:solidFill>
                          <a:latin typeface="+mn-lt"/>
                          <a:cs typeface="Amatic SC" panose="00000500000000000000" pitchFamily="2" charset="-79"/>
                        </a:rPr>
                        <a:t>National pet month</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a:solidFill>
                          <a:schemeClr val="tx1"/>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mn-lt"/>
                          <a:cs typeface="Amatic SC" panose="00000500000000000000" pitchFamily="2" charset="-79"/>
                        </a:rPr>
                        <a:t>Walk to the park / Picnic </a:t>
                      </a:r>
                      <a:endParaRPr lang="en-GB" sz="1100">
                        <a:solidFill>
                          <a:schemeClr val="tx1"/>
                        </a:solidFill>
                        <a:latin typeface="+mn-lt"/>
                        <a:cs typeface="Amatic SC" panose="00000500000000000000" pitchFamily="2" charset="-79"/>
                      </a:endParaRPr>
                    </a:p>
                    <a:p>
                      <a:pPr algn="ctr"/>
                      <a:r>
                        <a:rPr lang="en-GB" sz="1100">
                          <a:solidFill>
                            <a:schemeClr val="tx1"/>
                          </a:solidFill>
                          <a:latin typeface="+mn-lt"/>
                          <a:cs typeface="Amatic SC" panose="00000500000000000000" pitchFamily="2" charset="-79"/>
                        </a:rPr>
                        <a:t>Planting seeds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mn-lt"/>
                          <a:cs typeface="Amatic SC" panose="00000500000000000000" pitchFamily="2" charset="-79"/>
                        </a:rPr>
                        <a:t>Weather experiments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mn-lt"/>
                          <a:cs typeface="Amatic SC" panose="00000500000000000000" pitchFamily="2" charset="-79"/>
                        </a:rPr>
                        <a:t>Weather Forecast videos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mn-lt"/>
                          <a:cs typeface="Amatic SC" panose="00000500000000000000" pitchFamily="2" charset="-79"/>
                        </a:rPr>
                        <a:t>Nature Scavenger Hunt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mn-lt"/>
                          <a:cs typeface="Amatic SC" panose="00000500000000000000" pitchFamily="2" charset="-79"/>
                        </a:rPr>
                        <a:t>Fathers day</a:t>
                      </a: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cs typeface="Amatic SC" panose="00000500000000000000" pitchFamily="2" charset="-79"/>
                        </a:rPr>
                        <a:t>Summer – sun safety</a:t>
                      </a:r>
                    </a:p>
                    <a:p>
                      <a:pPr algn="ctr"/>
                      <a:r>
                        <a:rPr lang="en-US" sz="1100" dirty="0">
                          <a:solidFill>
                            <a:schemeClr val="tx1"/>
                          </a:solidFill>
                          <a:latin typeface="+mn-lt"/>
                          <a:cs typeface="Amatic SC" panose="00000500000000000000" pitchFamily="2" charset="-79"/>
                        </a:rPr>
                        <a:t>Post a letter</a:t>
                      </a:r>
                    </a:p>
                    <a:p>
                      <a:pPr algn="ctr"/>
                      <a:r>
                        <a:rPr lang="en-US" sz="1100" dirty="0">
                          <a:solidFill>
                            <a:schemeClr val="tx1"/>
                          </a:solidFill>
                          <a:latin typeface="+mn-lt"/>
                          <a:cs typeface="Amatic SC" panose="00000500000000000000" pitchFamily="2" charset="-79"/>
                        </a:rPr>
                        <a:t>Map work  - Find the Treasure </a:t>
                      </a:r>
                    </a:p>
                    <a:p>
                      <a:pPr algn="ctr"/>
                      <a:r>
                        <a:rPr lang="en-US" sz="1100" dirty="0">
                          <a:solidFill>
                            <a:schemeClr val="tx1"/>
                          </a:solidFill>
                          <a:latin typeface="+mn-lt"/>
                          <a:cs typeface="Amatic SC" panose="00000500000000000000" pitchFamily="2" charset="-79"/>
                        </a:rPr>
                        <a:t>Sports day</a:t>
                      </a:r>
                    </a:p>
                    <a:p>
                      <a:pPr algn="ctr"/>
                      <a:r>
                        <a:rPr lang="en-US" sz="1100" dirty="0">
                          <a:solidFill>
                            <a:schemeClr val="tx1"/>
                          </a:solidFill>
                          <a:latin typeface="+mn-lt"/>
                          <a:cs typeface="Amatic SC" panose="00000500000000000000" pitchFamily="2" charset="-79"/>
                        </a:rPr>
                        <a:t>Vehicles from past and present visit</a:t>
                      </a:r>
                    </a:p>
                    <a:p>
                      <a:pPr algn="ctr"/>
                      <a:endParaRPr lang="en-US" sz="1100" dirty="0">
                        <a:solidFill>
                          <a:schemeClr val="tx1"/>
                        </a:solidFill>
                        <a:latin typeface="+mn-lt"/>
                        <a:cs typeface="Amatic SC" panose="00000500000000000000" pitchFamily="2" charset="-79"/>
                      </a:endParaRPr>
                    </a:p>
                  </a:txBody>
                  <a:tcPr marL="91436" marR="91436"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9194F4CD-A179-00BE-44A8-DE7162F042A7}"/>
              </a:ext>
            </a:extLst>
          </p:cNvPr>
          <p:cNvGraphicFramePr>
            <a:graphicFrameLocks noGrp="1"/>
          </p:cNvGraphicFramePr>
          <p:nvPr>
            <p:extLst>
              <p:ext uri="{D42A27DB-BD31-4B8C-83A1-F6EECF244321}">
                <p14:modId xmlns:p14="http://schemas.microsoft.com/office/powerpoint/2010/main" val="1186644859"/>
              </p:ext>
            </p:extLst>
          </p:nvPr>
        </p:nvGraphicFramePr>
        <p:xfrm>
          <a:off x="366713" y="506413"/>
          <a:ext cx="11458575" cy="6157548"/>
        </p:xfrm>
        <a:graphic>
          <a:graphicData uri="http://schemas.openxmlformats.org/drawingml/2006/table">
            <a:tbl>
              <a:tblPr firstRow="1" bandRow="1">
                <a:tableStyleId>{5C22544A-7EE6-4342-B048-85BDC9FD1C3A}</a:tableStyleId>
              </a:tblPr>
              <a:tblGrid>
                <a:gridCol w="1682487">
                  <a:extLst>
                    <a:ext uri="{9D8B030D-6E8A-4147-A177-3AD203B41FA5}">
                      <a16:colId xmlns:a16="http://schemas.microsoft.com/office/drawing/2014/main" val="20000"/>
                    </a:ext>
                  </a:extLst>
                </a:gridCol>
                <a:gridCol w="1591391">
                  <a:extLst>
                    <a:ext uri="{9D8B030D-6E8A-4147-A177-3AD203B41FA5}">
                      <a16:colId xmlns:a16="http://schemas.microsoft.com/office/drawing/2014/main" val="20001"/>
                    </a:ext>
                  </a:extLst>
                </a:gridCol>
                <a:gridCol w="1206703">
                  <a:extLst>
                    <a:ext uri="{9D8B030D-6E8A-4147-A177-3AD203B41FA5}">
                      <a16:colId xmlns:a16="http://schemas.microsoft.com/office/drawing/2014/main" val="20002"/>
                    </a:ext>
                  </a:extLst>
                </a:gridCol>
                <a:gridCol w="2068355">
                  <a:extLst>
                    <a:ext uri="{9D8B030D-6E8A-4147-A177-3AD203B41FA5}">
                      <a16:colId xmlns:a16="http://schemas.microsoft.com/office/drawing/2014/main" val="20003"/>
                    </a:ext>
                  </a:extLst>
                </a:gridCol>
                <a:gridCol w="1384821">
                  <a:extLst>
                    <a:ext uri="{9D8B030D-6E8A-4147-A177-3AD203B41FA5}">
                      <a16:colId xmlns:a16="http://schemas.microsoft.com/office/drawing/2014/main" val="20004"/>
                    </a:ext>
                  </a:extLst>
                </a:gridCol>
                <a:gridCol w="2148248">
                  <a:extLst>
                    <a:ext uri="{9D8B030D-6E8A-4147-A177-3AD203B41FA5}">
                      <a16:colId xmlns:a16="http://schemas.microsoft.com/office/drawing/2014/main" val="20005"/>
                    </a:ext>
                  </a:extLst>
                </a:gridCol>
                <a:gridCol w="1376570">
                  <a:extLst>
                    <a:ext uri="{9D8B030D-6E8A-4147-A177-3AD203B41FA5}">
                      <a16:colId xmlns:a16="http://schemas.microsoft.com/office/drawing/2014/main" val="20006"/>
                    </a:ext>
                  </a:extLst>
                </a:gridCol>
              </a:tblGrid>
              <a:tr h="518217">
                <a:tc gridSpan="7">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Early Learning Goals –</a:t>
                      </a:r>
                      <a:r>
                        <a:rPr lang="en-US" sz="2400" dirty="0">
                          <a:solidFill>
                            <a:srgbClr val="FF0000"/>
                          </a:solidFill>
                          <a:latin typeface="Amatic SC" panose="00000500000000000000" pitchFamily="2" charset="-79"/>
                          <a:cs typeface="Amatic SC" panose="00000500000000000000" pitchFamily="2" charset="-79"/>
                        </a:rPr>
                        <a:t>end of the year </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r>
                        <a:rPr lang="en-US" sz="3600" dirty="0">
                          <a:solidFill>
                            <a:schemeClr val="bg1">
                              <a:lumMod val="50000"/>
                            </a:schemeClr>
                          </a:solidFill>
                          <a:latin typeface="Amatic SC" panose="00000500000000000000" pitchFamily="2" charset="-79"/>
                          <a:cs typeface="Amatic SC" panose="00000500000000000000" pitchFamily="2" charset="-79"/>
                        </a:rPr>
                        <a:t>Early Learning Goals </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latin typeface="Amatic SC" panose="00000500000000000000" pitchFamily="2" charset="-79"/>
                          <a:cs typeface="Amatic SC" panose="00000500000000000000" pitchFamily="2" charset="-79"/>
                        </a:rPr>
                        <a:t>Autumn 2</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r>
                        <a:rPr lang="en-US" sz="3600" dirty="0">
                          <a:solidFill>
                            <a:schemeClr val="bg1">
                              <a:lumMod val="50000"/>
                            </a:schemeClr>
                          </a:solidFill>
                          <a:latin typeface="Amatic SC" panose="00000500000000000000" pitchFamily="2" charset="-79"/>
                          <a:cs typeface="Amatic SC" panose="00000500000000000000" pitchFamily="2" charset="-79"/>
                        </a:rPr>
                        <a:t>Spring 1</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r>
                        <a:rPr lang="en-US" sz="3600" dirty="0">
                          <a:solidFill>
                            <a:schemeClr val="bg1">
                              <a:lumMod val="50000"/>
                            </a:schemeClr>
                          </a:solidFill>
                          <a:latin typeface="Amatic SC" panose="00000500000000000000" pitchFamily="2" charset="-79"/>
                          <a:cs typeface="Amatic SC" panose="00000500000000000000" pitchFamily="2" charset="-79"/>
                        </a:rPr>
                        <a:t>Spring 2</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r>
                        <a:rPr lang="en-US" sz="3600" dirty="0">
                          <a:solidFill>
                            <a:schemeClr val="bg1">
                              <a:lumMod val="50000"/>
                            </a:schemeClr>
                          </a:solidFill>
                          <a:latin typeface="Amatic SC" panose="00000500000000000000" pitchFamily="2" charset="-79"/>
                          <a:cs typeface="Amatic SC" panose="00000500000000000000" pitchFamily="2" charset="-79"/>
                        </a:rPr>
                        <a:t>Summer 1</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r>
                        <a:rPr lang="en-US" sz="3600" dirty="0">
                          <a:solidFill>
                            <a:schemeClr val="bg1">
                              <a:lumMod val="50000"/>
                            </a:schemeClr>
                          </a:solidFill>
                          <a:latin typeface="Amatic SC" panose="00000500000000000000" pitchFamily="2" charset="-79"/>
                          <a:cs typeface="Amatic SC" panose="00000500000000000000" pitchFamily="2" charset="-79"/>
                        </a:rPr>
                        <a:t>Summer 2</a:t>
                      </a: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0"/>
                  </a:ext>
                </a:extLst>
              </a:tr>
              <a:tr h="518217">
                <a:tc>
                  <a:txBody>
                    <a:bodyPr/>
                    <a:lstStyle/>
                    <a:p>
                      <a:pPr algn="ctr"/>
                      <a:r>
                        <a:rPr lang="en-US" sz="1400" b="1" dirty="0">
                          <a:latin typeface="Amatic SC" panose="00000500000000000000" pitchFamily="2" charset="-79"/>
                          <a:cs typeface="Amatic SC" panose="00000500000000000000" pitchFamily="2" charset="-79"/>
                        </a:rPr>
                        <a:t>Communication and Language </a:t>
                      </a:r>
                      <a:endParaRPr lang="en-GB" sz="1400" b="1" dirty="0">
                        <a:latin typeface="Amatic SC" panose="00000500000000000000" pitchFamily="2" charset="-79"/>
                        <a:cs typeface="Amatic SC" panose="00000500000000000000" pitchFamily="2" charset="-79"/>
                      </a:endParaRP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algn="ctr"/>
                      <a:r>
                        <a:rPr lang="en-US" sz="1400" b="1" dirty="0">
                          <a:latin typeface="Amatic SC" panose="00000500000000000000" pitchFamily="2" charset="-79"/>
                          <a:cs typeface="Amatic SC" panose="00000500000000000000" pitchFamily="2" charset="-79"/>
                        </a:rPr>
                        <a:t>Personal, social, emotional development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matic SC" panose="00000500000000000000" pitchFamily="2" charset="-79"/>
                          <a:cs typeface="Amatic SC" panose="00000500000000000000" pitchFamily="2" charset="-79"/>
                        </a:rPr>
                        <a:t>Physical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matic SC" panose="00000500000000000000" pitchFamily="2" charset="-79"/>
                          <a:cs typeface="Amatic SC" panose="00000500000000000000" pitchFamily="2" charset="-79"/>
                        </a:rPr>
                        <a:t>Development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latin typeface="Amatic SC" panose="00000500000000000000" pitchFamily="2" charset="-79"/>
                          <a:cs typeface="Amatic SC" panose="00000500000000000000" pitchFamily="2" charset="-79"/>
                        </a:rPr>
                        <a:t>Literacy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latin typeface="Amatic SC" panose="00000500000000000000" pitchFamily="2" charset="-79"/>
                          <a:cs typeface="Amatic SC" panose="00000500000000000000" pitchFamily="2" charset="-79"/>
                        </a:rPr>
                        <a:t>Maths</a:t>
                      </a:r>
                      <a:r>
                        <a:rPr lang="en-US" sz="1400" b="1" dirty="0">
                          <a:latin typeface="Amatic SC" panose="00000500000000000000" pitchFamily="2" charset="-79"/>
                          <a:cs typeface="Amatic SC" panose="00000500000000000000" pitchFamily="2" charset="-79"/>
                        </a:rPr>
                        <a:t>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400" b="1" dirty="0">
                          <a:latin typeface="Amatic SC" panose="00000500000000000000" pitchFamily="2" charset="-79"/>
                          <a:cs typeface="Amatic SC" panose="00000500000000000000" pitchFamily="2" charset="-79"/>
                        </a:rPr>
                        <a:t>Understanding the World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matic SC" panose="00000500000000000000" pitchFamily="2" charset="-79"/>
                          <a:cs typeface="Amatic SC" panose="00000500000000000000" pitchFamily="2" charset="-79"/>
                        </a:rPr>
                        <a:t>Expressive arts and design </a:t>
                      </a: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4694441">
                <a:tc>
                  <a:txBody>
                    <a:bodyPr/>
                    <a:lstStyle/>
                    <a:p>
                      <a:pPr algn="ctr"/>
                      <a:r>
                        <a:rPr lang="en-US" sz="700" b="1" dirty="0">
                          <a:latin typeface="+mn-lt"/>
                        </a:rPr>
                        <a:t>ELG: Listening, Attention and Understanding</a:t>
                      </a:r>
                    </a:p>
                    <a:p>
                      <a:pPr algn="ctr"/>
                      <a:endParaRPr lang="en-US" sz="700" dirty="0">
                        <a:latin typeface="+mn-lt"/>
                      </a:endParaRPr>
                    </a:p>
                    <a:p>
                      <a:pPr algn="ctr"/>
                      <a:r>
                        <a:rPr lang="en-US" sz="700" dirty="0">
                          <a:latin typeface="+mn-lt"/>
                        </a:rPr>
                        <a:t> Listen attentively and respond to what they hear with relevant questions, comments and actions when being read to and during whole class discussions and small group interactions</a:t>
                      </a:r>
                    </a:p>
                    <a:p>
                      <a:pPr algn="ctr"/>
                      <a:endParaRPr lang="en-US" sz="700" dirty="0">
                        <a:latin typeface="+mn-lt"/>
                      </a:endParaRPr>
                    </a:p>
                    <a:p>
                      <a:pPr algn="ctr"/>
                      <a:r>
                        <a:rPr lang="en-US" sz="700" dirty="0">
                          <a:latin typeface="+mn-lt"/>
                        </a:rPr>
                        <a:t> Make comments about what they have heard and ask questions to clarify their understanding</a:t>
                      </a:r>
                    </a:p>
                    <a:p>
                      <a:pPr algn="ctr"/>
                      <a:endParaRPr lang="en-US" sz="700" dirty="0">
                        <a:latin typeface="+mn-lt"/>
                      </a:endParaRPr>
                    </a:p>
                    <a:p>
                      <a:pPr algn="ctr"/>
                      <a:r>
                        <a:rPr lang="en-US" sz="700" dirty="0">
                          <a:latin typeface="+mn-lt"/>
                        </a:rPr>
                        <a:t> Hold conversation when engaged in back-and-forth exchanges with their teacher and peers</a:t>
                      </a:r>
                    </a:p>
                    <a:p>
                      <a:pPr algn="ctr"/>
                      <a:endParaRPr lang="en-US" sz="700" b="0" dirty="0">
                        <a:latin typeface="+mn-lt"/>
                        <a:cs typeface="Amatic SC" panose="00000500000000000000" pitchFamily="2" charset="-79"/>
                      </a:endParaRPr>
                    </a:p>
                    <a:p>
                      <a:pPr algn="ctr"/>
                      <a:r>
                        <a:rPr lang="en-US" sz="700" b="1" dirty="0">
                          <a:latin typeface="+mn-lt"/>
                        </a:rPr>
                        <a:t>ELG: Speaking</a:t>
                      </a:r>
                    </a:p>
                    <a:p>
                      <a:pPr algn="ctr"/>
                      <a:endParaRPr lang="en-US" sz="700" dirty="0">
                        <a:latin typeface="+mn-lt"/>
                      </a:endParaRPr>
                    </a:p>
                    <a:p>
                      <a:pPr algn="ctr"/>
                      <a:r>
                        <a:rPr lang="en-US" sz="700" dirty="0">
                          <a:latin typeface="+mn-lt"/>
                        </a:rPr>
                        <a:t>Participate in small group, class and one-to-one discussions, offering their own ideas, using recently introduced vocabulary. </a:t>
                      </a:r>
                    </a:p>
                    <a:p>
                      <a:pPr algn="ctr"/>
                      <a:endParaRPr lang="en-US" sz="700" dirty="0">
                        <a:latin typeface="+mn-lt"/>
                      </a:endParaRPr>
                    </a:p>
                    <a:p>
                      <a:pPr algn="ctr"/>
                      <a:r>
                        <a:rPr lang="en-US" sz="700" dirty="0">
                          <a:latin typeface="+mn-lt"/>
                        </a:rPr>
                        <a:t>Offer explanations for why things might happen, making use of recently introduced vocabulary from stories, non-fiction, rhymes and poems when appropriate. </a:t>
                      </a:r>
                    </a:p>
                    <a:p>
                      <a:pPr algn="ctr"/>
                      <a:endParaRPr lang="en-US" sz="700" dirty="0">
                        <a:latin typeface="+mn-lt"/>
                      </a:endParaRPr>
                    </a:p>
                    <a:p>
                      <a:pPr algn="ctr"/>
                      <a:r>
                        <a:rPr lang="en-US" sz="700" dirty="0">
                          <a:latin typeface="+mn-lt"/>
                        </a:rPr>
                        <a:t> Express their ideas and feelings about their experiences using full sentences, including use of past, present and future tenses and making use of conjunctions, with modelling and support from their teacher. </a:t>
                      </a:r>
                      <a:endParaRPr lang="en-US" sz="700" b="0" dirty="0">
                        <a:latin typeface="+mn-lt"/>
                        <a:cs typeface="Amatic SC" panose="00000500000000000000" pitchFamily="2" charset="-79"/>
                      </a:endParaRPr>
                    </a:p>
                  </a:txBody>
                  <a:tcPr marL="91434" marR="91434"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algn="ctr"/>
                      <a:r>
                        <a:rPr lang="en-US" sz="700" b="1" dirty="0">
                          <a:latin typeface="+mn-lt"/>
                        </a:rPr>
                        <a:t>ELG: Self-Regulation </a:t>
                      </a:r>
                    </a:p>
                    <a:p>
                      <a:pPr algn="ctr"/>
                      <a:endParaRPr lang="en-US" sz="700" dirty="0">
                        <a:latin typeface="+mn-lt"/>
                      </a:endParaRPr>
                    </a:p>
                    <a:p>
                      <a:pPr algn="ctr"/>
                      <a:r>
                        <a:rPr lang="en-US" sz="700" dirty="0">
                          <a:latin typeface="+mn-lt"/>
                        </a:rPr>
                        <a:t>Show an understanding of their own feelings and those of others, and begin to regulate their behaviour accordingly. </a:t>
                      </a:r>
                    </a:p>
                    <a:p>
                      <a:pPr algn="ctr"/>
                      <a:endParaRPr lang="en-US" sz="700" dirty="0">
                        <a:latin typeface="+mn-lt"/>
                      </a:endParaRPr>
                    </a:p>
                    <a:p>
                      <a:pPr algn="ctr"/>
                      <a:r>
                        <a:rPr lang="en-US" sz="700" dirty="0">
                          <a:latin typeface="+mn-lt"/>
                        </a:rPr>
                        <a:t> Set and work towards simple goals, being able to wait for what they want and control their immediate impulses when appropriate. </a:t>
                      </a:r>
                    </a:p>
                    <a:p>
                      <a:pPr algn="ctr"/>
                      <a:endParaRPr lang="en-US" sz="700" dirty="0">
                        <a:latin typeface="+mn-lt"/>
                      </a:endParaRPr>
                    </a:p>
                    <a:p>
                      <a:pPr algn="ctr"/>
                      <a:r>
                        <a:rPr lang="en-US" sz="700" dirty="0">
                          <a:latin typeface="+mn-lt"/>
                        </a:rPr>
                        <a:t>Give focused attention to what the teacher says, responding appropriately even when engaged in activity, and show an ability to follow instructions involving several ideas or actions.</a:t>
                      </a:r>
                    </a:p>
                    <a:p>
                      <a:pPr algn="ctr"/>
                      <a:endParaRPr lang="en-US" sz="700" b="1" dirty="0">
                        <a:latin typeface="+mn-lt"/>
                      </a:endParaRPr>
                    </a:p>
                    <a:p>
                      <a:pPr algn="ctr"/>
                      <a:r>
                        <a:rPr lang="en-US" sz="700" b="1" dirty="0">
                          <a:latin typeface="+mn-lt"/>
                        </a:rPr>
                        <a:t> ELG: Managing Self </a:t>
                      </a:r>
                    </a:p>
                    <a:p>
                      <a:pPr algn="ctr"/>
                      <a:endParaRPr lang="en-US" sz="700" dirty="0">
                        <a:latin typeface="+mn-lt"/>
                      </a:endParaRPr>
                    </a:p>
                    <a:p>
                      <a:pPr algn="ctr"/>
                      <a:r>
                        <a:rPr lang="en-US" sz="700" dirty="0">
                          <a:latin typeface="+mn-lt"/>
                        </a:rPr>
                        <a:t>Be confident to try new activities and show independence, resilience and perseverance in the face of challenge. </a:t>
                      </a:r>
                    </a:p>
                    <a:p>
                      <a:pPr algn="ctr"/>
                      <a:endParaRPr lang="en-US" sz="700" dirty="0">
                        <a:latin typeface="+mn-lt"/>
                      </a:endParaRPr>
                    </a:p>
                    <a:p>
                      <a:pPr algn="ctr"/>
                      <a:r>
                        <a:rPr lang="en-US" sz="700" dirty="0">
                          <a:latin typeface="+mn-lt"/>
                        </a:rPr>
                        <a:t>Explain the reasons for rules, know right from wrong and try to behave accordingly. </a:t>
                      </a:r>
                    </a:p>
                    <a:p>
                      <a:pPr algn="ctr"/>
                      <a:endParaRPr lang="en-US" sz="700" dirty="0">
                        <a:latin typeface="+mn-lt"/>
                      </a:endParaRPr>
                    </a:p>
                    <a:p>
                      <a:pPr algn="ctr"/>
                      <a:r>
                        <a:rPr lang="en-US" sz="700" dirty="0">
                          <a:latin typeface="+mn-lt"/>
                        </a:rPr>
                        <a:t>Manage their own basic hygiene and personal needs, including dressing, going to the toilet and understanding the importance of healthy food choices. </a:t>
                      </a:r>
                    </a:p>
                    <a:p>
                      <a:pPr algn="ctr"/>
                      <a:endParaRPr lang="en-US" sz="700" dirty="0">
                        <a:latin typeface="+mn-lt"/>
                      </a:endParaRPr>
                    </a:p>
                    <a:p>
                      <a:pPr algn="ctr"/>
                      <a:endParaRPr lang="en-US" sz="700" dirty="0">
                        <a:latin typeface="+mn-lt"/>
                      </a:endParaRPr>
                    </a:p>
                    <a:p>
                      <a:pPr algn="ctr"/>
                      <a:r>
                        <a:rPr lang="en-US" sz="700" dirty="0">
                          <a:latin typeface="+mn-lt"/>
                        </a:rPr>
                        <a:t>ELG: Building Relationships</a:t>
                      </a:r>
                    </a:p>
                    <a:p>
                      <a:pPr algn="ctr"/>
                      <a:endParaRPr lang="en-US" sz="700" dirty="0">
                        <a:latin typeface="+mn-lt"/>
                      </a:endParaRPr>
                    </a:p>
                    <a:p>
                      <a:pPr algn="ctr"/>
                      <a:r>
                        <a:rPr lang="en-US" sz="700" dirty="0">
                          <a:latin typeface="+mn-lt"/>
                        </a:rPr>
                        <a:t>Work and play cooperatively and take turns with others.</a:t>
                      </a:r>
                    </a:p>
                    <a:p>
                      <a:pPr algn="ctr"/>
                      <a:endParaRPr lang="en-US" sz="700" dirty="0">
                        <a:latin typeface="+mn-lt"/>
                      </a:endParaRPr>
                    </a:p>
                    <a:p>
                      <a:pPr algn="ctr"/>
                      <a:r>
                        <a:rPr lang="en-US" sz="700" dirty="0">
                          <a:latin typeface="+mn-lt"/>
                        </a:rPr>
                        <a:t>Form positive attachments to adults and friendships with peers;. </a:t>
                      </a:r>
                    </a:p>
                    <a:p>
                      <a:pPr algn="ctr"/>
                      <a:endParaRPr lang="en-US" sz="700" dirty="0">
                        <a:latin typeface="+mn-lt"/>
                      </a:endParaRPr>
                    </a:p>
                    <a:p>
                      <a:pPr algn="ctr"/>
                      <a:r>
                        <a:rPr lang="en-US" sz="700" dirty="0">
                          <a:latin typeface="+mn-lt"/>
                        </a:rPr>
                        <a:t>Show sensitivity to their own and to others’ needs. </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b="1" dirty="0">
                          <a:latin typeface="+mn-lt"/>
                        </a:rPr>
                        <a:t>ELG: Gross Motor Skills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Negotiate space and obstacles safely, with consideration for themselves and others.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 Demonstrate strength, balance and coordination when playing.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700" dirty="0">
                        <a:latin typeface="+mn-lt"/>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Move energetically, such as running, jumping, dancing, hopping, skipping and climbing.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b="1" dirty="0">
                          <a:latin typeface="+mn-lt"/>
                        </a:rPr>
                        <a:t>ELG: Fine Motor Skills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Hold a pencil effectively in preparation for fluent writing – using the tripod grip in almost all cases.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Use a range of small tools, including scissors, paint brushes and cutlery.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Begin to show accuracy and care when drawing. </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b="1" dirty="0">
                          <a:latin typeface="+mn-lt"/>
                        </a:rPr>
                        <a:t>ELG: Comprehension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 Demonstrate understanding of what has been read to them by retelling stories and narratives using their own words and recently introduced vocabulary.</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 Anticipate – where appropriate – key events in stories.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Use and understand recently introduced vocabulary during discussions about stories, non-fiction, rhymes and poems and during role-play.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b="1" dirty="0">
                          <a:latin typeface="+mn-lt"/>
                        </a:rPr>
                        <a:t>ELG: Word Reading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Say a sound for each letter in the alphabet and at least 10 digraphs.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Read words consistent with their phonic knowledge by sound-blending.</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Read aloud simple sentences and books that are consistent with their phonic knowledge, including some common exception words.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b="1" dirty="0">
                          <a:latin typeface="+mn-lt"/>
                        </a:rPr>
                        <a:t> ELG: Writing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Write recognisable letters, most of which are correctly formed.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Spell words by identifying sounds in them and representing the sounds with a letter or letters.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700" dirty="0">
                          <a:latin typeface="+mn-lt"/>
                        </a:rPr>
                        <a:t> Write simple phrases and sentences that can be read by others.</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n-US" sz="700" b="1" dirty="0">
                          <a:latin typeface="+mn-lt"/>
                        </a:rPr>
                        <a:t>ELG: Number </a:t>
                      </a:r>
                    </a:p>
                    <a:p>
                      <a:pPr algn="ctr">
                        <a:lnSpc>
                          <a:spcPct val="107000"/>
                        </a:lnSpc>
                        <a:spcAft>
                          <a:spcPts val="800"/>
                        </a:spcAft>
                      </a:pPr>
                      <a:r>
                        <a:rPr lang="en-US" sz="700" dirty="0">
                          <a:latin typeface="+mn-lt"/>
                        </a:rPr>
                        <a:t>Have a deep understanding of number to 10, including the composition of each number; </a:t>
                      </a:r>
                    </a:p>
                    <a:p>
                      <a:pPr algn="ctr">
                        <a:lnSpc>
                          <a:spcPct val="107000"/>
                        </a:lnSpc>
                        <a:spcAft>
                          <a:spcPts val="800"/>
                        </a:spcAft>
                      </a:pPr>
                      <a:r>
                        <a:rPr lang="en-US" sz="700" dirty="0" err="1">
                          <a:latin typeface="+mn-lt"/>
                        </a:rPr>
                        <a:t>Subitise</a:t>
                      </a:r>
                      <a:r>
                        <a:rPr lang="en-US" sz="700" dirty="0">
                          <a:latin typeface="+mn-lt"/>
                        </a:rPr>
                        <a:t> (recognise quantities without counting) up to 5; - Automatically recall (without reference to rhymes, counting or other aids) number bonds up to 5 (including subtraction facts) and some number bonds to 10, including double facts. </a:t>
                      </a:r>
                    </a:p>
                    <a:p>
                      <a:pPr algn="ctr">
                        <a:lnSpc>
                          <a:spcPct val="107000"/>
                        </a:lnSpc>
                        <a:spcAft>
                          <a:spcPts val="800"/>
                        </a:spcAft>
                      </a:pPr>
                      <a:r>
                        <a:rPr lang="en-US" sz="700" b="1" dirty="0">
                          <a:latin typeface="+mn-lt"/>
                        </a:rPr>
                        <a:t>ELG: Numerical Patterns </a:t>
                      </a:r>
                    </a:p>
                    <a:p>
                      <a:pPr algn="ctr">
                        <a:lnSpc>
                          <a:spcPct val="107000"/>
                        </a:lnSpc>
                        <a:spcAft>
                          <a:spcPts val="800"/>
                        </a:spcAft>
                      </a:pPr>
                      <a:r>
                        <a:rPr lang="en-US" sz="700" dirty="0">
                          <a:latin typeface="+mn-lt"/>
                        </a:rPr>
                        <a:t>Verbally count beyond 20, recognising the pattern of the counting system; - Compare quantities up to 10 in different contexts, recognising when one quantity is greater than, less than or the same as the other quantity. </a:t>
                      </a:r>
                    </a:p>
                    <a:p>
                      <a:pPr algn="ctr">
                        <a:lnSpc>
                          <a:spcPct val="107000"/>
                        </a:lnSpc>
                        <a:spcAft>
                          <a:spcPts val="800"/>
                        </a:spcAft>
                      </a:pPr>
                      <a:r>
                        <a:rPr lang="en-US" sz="700" dirty="0">
                          <a:latin typeface="+mn-lt"/>
                        </a:rPr>
                        <a:t> Explore and represent patterns within numbers up to 10, including evens and odds, double facts and how quantities can be distributed equally.</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700" b="1" dirty="0">
                          <a:latin typeface="+mn-lt"/>
                        </a:rPr>
                        <a:t>ELG: Past and Present </a:t>
                      </a:r>
                    </a:p>
                    <a:p>
                      <a:pPr algn="ctr"/>
                      <a:endParaRPr lang="en-US" sz="700" dirty="0">
                        <a:latin typeface="+mn-lt"/>
                      </a:endParaRPr>
                    </a:p>
                    <a:p>
                      <a:pPr algn="ctr"/>
                      <a:r>
                        <a:rPr lang="en-US" sz="700" dirty="0">
                          <a:latin typeface="+mn-lt"/>
                        </a:rPr>
                        <a:t>Talk about the lives of the people around them and their roles in society.</a:t>
                      </a:r>
                    </a:p>
                    <a:p>
                      <a:pPr algn="ctr"/>
                      <a:endParaRPr lang="en-US" sz="700" dirty="0">
                        <a:latin typeface="+mn-lt"/>
                      </a:endParaRPr>
                    </a:p>
                    <a:p>
                      <a:pPr algn="ctr"/>
                      <a:r>
                        <a:rPr lang="en-US" sz="700" dirty="0">
                          <a:latin typeface="+mn-lt"/>
                        </a:rPr>
                        <a:t>Know some similarities and differences between things in the past and now, drawing on their experiences and what has been read in class. </a:t>
                      </a:r>
                    </a:p>
                    <a:p>
                      <a:pPr algn="ctr"/>
                      <a:endParaRPr lang="en-US" sz="700" dirty="0">
                        <a:latin typeface="+mn-lt"/>
                      </a:endParaRPr>
                    </a:p>
                    <a:p>
                      <a:pPr algn="ctr"/>
                      <a:r>
                        <a:rPr lang="en-US" sz="700" dirty="0">
                          <a:latin typeface="+mn-lt"/>
                        </a:rPr>
                        <a:t>Understand the past through settings, characters and events encountered in books read in class and storytelling.</a:t>
                      </a:r>
                    </a:p>
                    <a:p>
                      <a:pPr algn="ctr"/>
                      <a:endParaRPr lang="en-US" sz="700" dirty="0">
                        <a:latin typeface="+mn-lt"/>
                      </a:endParaRPr>
                    </a:p>
                    <a:p>
                      <a:pPr algn="ctr"/>
                      <a:r>
                        <a:rPr lang="en-US" sz="700" b="1" dirty="0">
                          <a:latin typeface="+mn-lt"/>
                        </a:rPr>
                        <a:t> ELG: People, Culture and Communities </a:t>
                      </a:r>
                    </a:p>
                    <a:p>
                      <a:pPr algn="ctr"/>
                      <a:endParaRPr lang="en-US" sz="700" dirty="0">
                        <a:latin typeface="+mn-lt"/>
                      </a:endParaRPr>
                    </a:p>
                    <a:p>
                      <a:pPr algn="ctr"/>
                      <a:r>
                        <a:rPr lang="en-US" sz="700" dirty="0">
                          <a:latin typeface="+mn-lt"/>
                        </a:rPr>
                        <a:t>Describe their immediate environment using knowledge from observation, discussion, stories, non-fiction texts and maps. </a:t>
                      </a:r>
                    </a:p>
                    <a:p>
                      <a:pPr algn="ctr"/>
                      <a:endParaRPr lang="en-US" sz="700" dirty="0">
                        <a:latin typeface="+mn-lt"/>
                      </a:endParaRPr>
                    </a:p>
                    <a:p>
                      <a:pPr algn="ctr"/>
                      <a:r>
                        <a:rPr lang="en-US" sz="700" dirty="0">
                          <a:latin typeface="+mn-lt"/>
                        </a:rPr>
                        <a:t>Know some similarities and differences between different religious and cultural communities in this country, drawing on their experiences and what has been read in class. </a:t>
                      </a:r>
                    </a:p>
                    <a:p>
                      <a:pPr algn="ctr"/>
                      <a:endParaRPr lang="en-US" sz="700" dirty="0">
                        <a:latin typeface="+mn-lt"/>
                      </a:endParaRPr>
                    </a:p>
                    <a:p>
                      <a:pPr algn="ctr"/>
                      <a:r>
                        <a:rPr lang="en-US" sz="700" dirty="0">
                          <a:latin typeface="+mn-lt"/>
                        </a:rPr>
                        <a:t>Explain some similarities and differences between life in this country and life in other countries, drawing on knowledge from stories, non-fiction texts and – when appropriate – maps.</a:t>
                      </a:r>
                    </a:p>
                    <a:p>
                      <a:pPr algn="ctr"/>
                      <a:endParaRPr lang="en-US" sz="700" dirty="0">
                        <a:solidFill>
                          <a:schemeClr val="tx1"/>
                        </a:solidFill>
                        <a:latin typeface="+mn-lt"/>
                      </a:endParaRPr>
                    </a:p>
                    <a:p>
                      <a:pPr algn="ctr"/>
                      <a:r>
                        <a:rPr lang="en-US" sz="700" b="1" dirty="0">
                          <a:latin typeface="+mn-lt"/>
                        </a:rPr>
                        <a:t>ELG: The Natural World </a:t>
                      </a:r>
                    </a:p>
                    <a:p>
                      <a:pPr algn="ctr"/>
                      <a:endParaRPr lang="en-US" sz="700" dirty="0">
                        <a:latin typeface="+mn-lt"/>
                      </a:endParaRPr>
                    </a:p>
                    <a:p>
                      <a:pPr algn="ctr"/>
                      <a:r>
                        <a:rPr lang="en-US" sz="700" dirty="0">
                          <a:latin typeface="+mn-lt"/>
                        </a:rPr>
                        <a:t>Explore the natural world around them, making observations and drawing pictures of animals and plants.</a:t>
                      </a:r>
                    </a:p>
                    <a:p>
                      <a:pPr algn="ctr"/>
                      <a:endParaRPr lang="en-US" sz="700" dirty="0">
                        <a:latin typeface="+mn-lt"/>
                      </a:endParaRPr>
                    </a:p>
                    <a:p>
                      <a:pPr algn="ctr"/>
                      <a:r>
                        <a:rPr lang="en-US" sz="700" dirty="0">
                          <a:latin typeface="+mn-lt"/>
                        </a:rPr>
                        <a:t>Know some similarities and differences between the natural world around them and contrasting environments, drawing on their experiences and what has been read in class.</a:t>
                      </a:r>
                    </a:p>
                    <a:p>
                      <a:pPr algn="ctr"/>
                      <a:endParaRPr lang="en-US" sz="700" dirty="0">
                        <a:latin typeface="+mn-lt"/>
                      </a:endParaRPr>
                    </a:p>
                    <a:p>
                      <a:pPr algn="ctr"/>
                      <a:r>
                        <a:rPr lang="en-US" sz="700" dirty="0">
                          <a:latin typeface="+mn-lt"/>
                        </a:rPr>
                        <a:t>Understand some important processes and changes in the natural world around them, including the seasons and changing states of matter.</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700" b="1" dirty="0">
                          <a:latin typeface="+mn-lt"/>
                        </a:rPr>
                        <a:t>ELG: Creating with Materials </a:t>
                      </a:r>
                    </a:p>
                    <a:p>
                      <a:pPr algn="ctr"/>
                      <a:endParaRPr lang="en-US" sz="700" b="1" dirty="0">
                        <a:latin typeface="+mn-lt"/>
                      </a:endParaRPr>
                    </a:p>
                    <a:p>
                      <a:pPr algn="ctr"/>
                      <a:r>
                        <a:rPr lang="en-US" sz="700" dirty="0">
                          <a:latin typeface="+mn-lt"/>
                        </a:rPr>
                        <a:t>Safely use and explore a variety of materials, tools and techniques, experimenting with colour, design, texture, form and function. </a:t>
                      </a:r>
                    </a:p>
                    <a:p>
                      <a:pPr algn="ctr"/>
                      <a:endParaRPr lang="en-US" sz="700" dirty="0">
                        <a:latin typeface="+mn-lt"/>
                      </a:endParaRPr>
                    </a:p>
                    <a:p>
                      <a:pPr algn="ctr"/>
                      <a:r>
                        <a:rPr lang="en-US" sz="700" dirty="0">
                          <a:latin typeface="+mn-lt"/>
                        </a:rPr>
                        <a:t>Share their creations, explaining the process they have used; - Make use of props and materials when role playing characters in narratives and stories.</a:t>
                      </a:r>
                    </a:p>
                    <a:p>
                      <a:pPr algn="ctr"/>
                      <a:endParaRPr lang="en-US" sz="700" dirty="0">
                        <a:latin typeface="+mn-lt"/>
                      </a:endParaRPr>
                    </a:p>
                    <a:p>
                      <a:pPr algn="ctr"/>
                      <a:r>
                        <a:rPr lang="en-US" sz="700" dirty="0">
                          <a:latin typeface="+mn-lt"/>
                        </a:rPr>
                        <a:t> </a:t>
                      </a:r>
                      <a:r>
                        <a:rPr lang="en-US" sz="700" b="1" dirty="0">
                          <a:latin typeface="+mn-lt"/>
                        </a:rPr>
                        <a:t>ELG: Being Imaginative and Expressive </a:t>
                      </a:r>
                    </a:p>
                    <a:p>
                      <a:pPr algn="ctr"/>
                      <a:endParaRPr lang="en-US" sz="700" dirty="0">
                        <a:latin typeface="+mn-lt"/>
                      </a:endParaRPr>
                    </a:p>
                    <a:p>
                      <a:pPr algn="ctr"/>
                      <a:r>
                        <a:rPr lang="en-US" sz="700" dirty="0">
                          <a:latin typeface="+mn-lt"/>
                        </a:rPr>
                        <a:t>Invent, adapt and recount narratives and stories with peers and their teacher. </a:t>
                      </a:r>
                    </a:p>
                    <a:p>
                      <a:pPr algn="ctr"/>
                      <a:endParaRPr lang="en-US" sz="700" dirty="0">
                        <a:latin typeface="+mn-lt"/>
                      </a:endParaRPr>
                    </a:p>
                    <a:p>
                      <a:pPr algn="ctr"/>
                      <a:r>
                        <a:rPr lang="en-US" sz="700" dirty="0">
                          <a:latin typeface="+mn-lt"/>
                        </a:rPr>
                        <a:t> Sing a range of well-known nursery rhymes and songs; Perform songs, rhymes, poems and stories with others, and – when appropriate – try to move in time with music. </a:t>
                      </a:r>
                      <a:endParaRPr lang="en-GB" sz="700" dirty="0">
                        <a:solidFill>
                          <a:schemeClr val="tx1"/>
                        </a:solidFill>
                        <a:latin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FB70E003-0B21-6DCA-EE36-792C0E31CA90}"/>
              </a:ext>
            </a:extLst>
          </p:cNvPr>
          <p:cNvGraphicFramePr>
            <a:graphicFrameLocks noGrp="1"/>
          </p:cNvGraphicFramePr>
          <p:nvPr>
            <p:extLst>
              <p:ext uri="{D42A27DB-BD31-4B8C-83A1-F6EECF244321}">
                <p14:modId xmlns:p14="http://schemas.microsoft.com/office/powerpoint/2010/main" val="3169880583"/>
              </p:ext>
            </p:extLst>
          </p:nvPr>
        </p:nvGraphicFramePr>
        <p:xfrm>
          <a:off x="198438" y="209550"/>
          <a:ext cx="11795126" cy="5756275"/>
        </p:xfrm>
        <a:graphic>
          <a:graphicData uri="http://schemas.openxmlformats.org/drawingml/2006/table">
            <a:tbl>
              <a:tblPr firstRow="1" bandRow="1">
                <a:tableStyleId>{5C22544A-7EE6-4342-B048-85BDC9FD1C3A}</a:tableStyleId>
              </a:tblPr>
              <a:tblGrid>
                <a:gridCol w="1735661">
                  <a:extLst>
                    <a:ext uri="{9D8B030D-6E8A-4147-A177-3AD203B41FA5}">
                      <a16:colId xmlns:a16="http://schemas.microsoft.com/office/drawing/2014/main" val="20000"/>
                    </a:ext>
                  </a:extLst>
                </a:gridCol>
                <a:gridCol w="1538051">
                  <a:extLst>
                    <a:ext uri="{9D8B030D-6E8A-4147-A177-3AD203B41FA5}">
                      <a16:colId xmlns:a16="http://schemas.microsoft.com/office/drawing/2014/main" val="20001"/>
                    </a:ext>
                  </a:extLst>
                </a:gridCol>
                <a:gridCol w="116829">
                  <a:extLst>
                    <a:ext uri="{9D8B030D-6E8A-4147-A177-3AD203B41FA5}">
                      <a16:colId xmlns:a16="http://schemas.microsoft.com/office/drawing/2014/main" val="20002"/>
                    </a:ext>
                  </a:extLst>
                </a:gridCol>
                <a:gridCol w="1554519">
                  <a:extLst>
                    <a:ext uri="{9D8B030D-6E8A-4147-A177-3AD203B41FA5}">
                      <a16:colId xmlns:a16="http://schemas.microsoft.com/office/drawing/2014/main" val="20003"/>
                    </a:ext>
                  </a:extLst>
                </a:gridCol>
                <a:gridCol w="116829">
                  <a:extLst>
                    <a:ext uri="{9D8B030D-6E8A-4147-A177-3AD203B41FA5}">
                      <a16:colId xmlns:a16="http://schemas.microsoft.com/office/drawing/2014/main" val="20004"/>
                    </a:ext>
                  </a:extLst>
                </a:gridCol>
                <a:gridCol w="1570986">
                  <a:extLst>
                    <a:ext uri="{9D8B030D-6E8A-4147-A177-3AD203B41FA5}">
                      <a16:colId xmlns:a16="http://schemas.microsoft.com/office/drawing/2014/main" val="20005"/>
                    </a:ext>
                  </a:extLst>
                </a:gridCol>
                <a:gridCol w="116829">
                  <a:extLst>
                    <a:ext uri="{9D8B030D-6E8A-4147-A177-3AD203B41FA5}">
                      <a16:colId xmlns:a16="http://schemas.microsoft.com/office/drawing/2014/main" val="20006"/>
                    </a:ext>
                  </a:extLst>
                </a:gridCol>
                <a:gridCol w="1587454">
                  <a:extLst>
                    <a:ext uri="{9D8B030D-6E8A-4147-A177-3AD203B41FA5}">
                      <a16:colId xmlns:a16="http://schemas.microsoft.com/office/drawing/2014/main" val="20007"/>
                    </a:ext>
                  </a:extLst>
                </a:gridCol>
                <a:gridCol w="116829">
                  <a:extLst>
                    <a:ext uri="{9D8B030D-6E8A-4147-A177-3AD203B41FA5}">
                      <a16:colId xmlns:a16="http://schemas.microsoft.com/office/drawing/2014/main" val="20008"/>
                    </a:ext>
                  </a:extLst>
                </a:gridCol>
                <a:gridCol w="1603921">
                  <a:extLst>
                    <a:ext uri="{9D8B030D-6E8A-4147-A177-3AD203B41FA5}">
                      <a16:colId xmlns:a16="http://schemas.microsoft.com/office/drawing/2014/main" val="20009"/>
                    </a:ext>
                  </a:extLst>
                </a:gridCol>
                <a:gridCol w="116829">
                  <a:extLst>
                    <a:ext uri="{9D8B030D-6E8A-4147-A177-3AD203B41FA5}">
                      <a16:colId xmlns:a16="http://schemas.microsoft.com/office/drawing/2014/main" val="20010"/>
                    </a:ext>
                  </a:extLst>
                </a:gridCol>
                <a:gridCol w="1620389">
                  <a:extLst>
                    <a:ext uri="{9D8B030D-6E8A-4147-A177-3AD203B41FA5}">
                      <a16:colId xmlns:a16="http://schemas.microsoft.com/office/drawing/2014/main" val="20011"/>
                    </a:ext>
                  </a:extLst>
                </a:gridCol>
              </a:tblGrid>
              <a:tr h="518174">
                <a:tc>
                  <a:txBody>
                    <a:bodyPr/>
                    <a:lstStyle/>
                    <a:p>
                      <a:pPr algn="ctr"/>
                      <a:endParaRPr lang="en-GB" sz="1800" dirty="0"/>
                    </a:p>
                  </a:txBody>
                  <a:tcPr marL="91429" marR="91429" marT="45721" marB="4572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Autumn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lumMod val="50000"/>
                            </a:schemeClr>
                          </a:solidFill>
                          <a:latin typeface="Amatic SC" panose="00000500000000000000" pitchFamily="2" charset="-79"/>
                          <a:cs typeface="Amatic SC" panose="00000500000000000000" pitchFamily="2" charset="-79"/>
                        </a:rPr>
                        <a:t>Autumn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tc>
                <a:tc gridSpan="2">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Spring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Spring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Summer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tc gridSpan="2">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Summer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extLst>
                  <a:ext uri="{0D108BD9-81ED-4DB2-BD59-A6C34878D82A}">
                    <a16:rowId xmlns:a16="http://schemas.microsoft.com/office/drawing/2014/main" val="10000"/>
                  </a:ext>
                </a:extLst>
              </a:tr>
              <a:tr h="422134">
                <a:tc>
                  <a:txBody>
                    <a:bodyPr/>
                    <a:lstStyle/>
                    <a:p>
                      <a:pPr algn="ctr"/>
                      <a:r>
                        <a:rPr lang="en-US" sz="1050" b="0" dirty="0">
                          <a:latin typeface="Amatic SC" panose="00000500000000000000" pitchFamily="2" charset="-79"/>
                          <a:cs typeface="Amatic SC" panose="00000500000000000000" pitchFamily="2" charset="-79"/>
                        </a:rPr>
                        <a:t>General Themes </a:t>
                      </a:r>
                      <a:endParaRPr lang="en-GB" sz="1050" b="0" dirty="0">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a:latin typeface="Amatic SC" panose="00000500000000000000" pitchFamily="2" charset="-79"/>
                          <a:cs typeface="Amatic SC" panose="00000500000000000000" pitchFamily="2" charset="-79"/>
                        </a:rPr>
                        <a:t>Who am I!</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Terrific Tales!</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tc>
                <a:tc gridSpan="2">
                  <a:txBody>
                    <a:bodyPr/>
                    <a:lstStyle/>
                    <a:p>
                      <a:pPr algn="ctr"/>
                      <a:r>
                        <a:rPr lang="en-US" sz="1400" dirty="0">
                          <a:latin typeface="Amatic SC" panose="00000500000000000000" pitchFamily="2" charset="-79"/>
                          <a:cs typeface="Amatic SC" panose="00000500000000000000" pitchFamily="2" charset="-79"/>
                        </a:rPr>
                        <a:t>Food Glorious food!</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Amazing Animals!</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Come Outside!</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On the move!</a:t>
                      </a: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extLst>
                  <a:ext uri="{0D108BD9-81ED-4DB2-BD59-A6C34878D82A}">
                    <a16:rowId xmlns:a16="http://schemas.microsoft.com/office/drawing/2014/main" val="10001"/>
                  </a:ext>
                </a:extLst>
              </a:tr>
              <a:tr h="13716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Amatic SC" panose="00000500000000000000" pitchFamily="2" charset="-79"/>
                          <a:cs typeface="Amatic SC" panose="00000500000000000000" pitchFamily="2" charset="-79"/>
                        </a:rPr>
                        <a:t>Communication and Language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11">
                  <a:txBody>
                    <a:bodyPr/>
                    <a:lstStyle/>
                    <a:p>
                      <a:pPr algn="l"/>
                      <a:r>
                        <a:rPr lang="en-US" sz="1200" b="0" i="0" dirty="0">
                          <a:latin typeface="+mn-lt"/>
                        </a:rPr>
                        <a:t>The development of children’s spoken language underpins all seven areas of learning and development. Children’s </a:t>
                      </a:r>
                      <a:r>
                        <a:rPr lang="en-US" sz="1200" b="1" i="0" dirty="0">
                          <a:latin typeface="+mn-lt"/>
                        </a:rPr>
                        <a:t>back-and-forth interactions </a:t>
                      </a:r>
                      <a:r>
                        <a:rPr lang="en-US" sz="1200" b="0" i="0" dirty="0">
                          <a:latin typeface="+mn-lt"/>
                        </a:rPr>
                        <a:t>from an early age form the foundations for language and cognitive development. The number and quality of the conversations they have with adults and peers throughout the day in a </a:t>
                      </a:r>
                      <a:r>
                        <a:rPr lang="en-US" sz="1200" b="1" i="0" dirty="0">
                          <a:latin typeface="+mn-lt"/>
                        </a:rPr>
                        <a:t>language-rich environment</a:t>
                      </a:r>
                      <a:r>
                        <a:rPr lang="en-US" sz="1200" b="0" i="0" dirty="0">
                          <a:latin typeface="+mn-lt"/>
                        </a:rPr>
                        <a:t> is crucial. By commenting on what children are interested in or </a:t>
                      </a:r>
                      <a:r>
                        <a:rPr lang="en-US" sz="1200" b="0" i="0" dirty="0" err="1">
                          <a:latin typeface="+mn-lt"/>
                        </a:rPr>
                        <a:t>doing,and</a:t>
                      </a:r>
                      <a:r>
                        <a:rPr lang="en-US" sz="1200" b="0" i="0" dirty="0">
                          <a:latin typeface="+mn-lt"/>
                        </a:rPr>
                        <a:t> echoing back what they say with </a:t>
                      </a:r>
                      <a:r>
                        <a:rPr lang="en-US" sz="1200" b="1" i="0" dirty="0">
                          <a:latin typeface="+mn-lt"/>
                        </a:rPr>
                        <a:t>new vocabulary added</a:t>
                      </a:r>
                      <a:r>
                        <a:rPr lang="en-US" sz="1200" b="0" i="0" dirty="0">
                          <a:latin typeface="+mn-lt"/>
                        </a:rPr>
                        <a:t>, practitioners will build children's language effectively</a:t>
                      </a:r>
                      <a:r>
                        <a:rPr lang="en-US" sz="1200" b="1" i="0" dirty="0">
                          <a:latin typeface="+mn-lt"/>
                        </a:rPr>
                        <a:t>. Reading frequently to children</a:t>
                      </a:r>
                      <a:r>
                        <a:rPr lang="en-US" sz="1200" b="0" i="0" dirty="0">
                          <a:latin typeface="+mn-lt"/>
                        </a:rPr>
                        <a:t>, and </a:t>
                      </a:r>
                      <a:r>
                        <a:rPr lang="en-US" sz="1200" b="1" i="0" dirty="0">
                          <a:latin typeface="+mn-lt"/>
                        </a:rPr>
                        <a:t>engaging them actively in stories</a:t>
                      </a:r>
                      <a:r>
                        <a:rPr lang="en-US" sz="1200" b="0" i="0" dirty="0">
                          <a:latin typeface="+mn-lt"/>
                        </a:rPr>
                        <a:t>, non-fiction, rhymes and poems, and then providing them with extensive opportunities to use and </a:t>
                      </a:r>
                      <a:r>
                        <a:rPr lang="en-US" sz="1200" b="1" i="0" dirty="0">
                          <a:latin typeface="+mn-lt"/>
                        </a:rPr>
                        <a:t>embed new words in a range of contexts, </a:t>
                      </a:r>
                      <a:r>
                        <a:rPr lang="en-US" sz="1200" b="0" i="0" dirty="0">
                          <a:latin typeface="+mn-lt"/>
                        </a:rPr>
                        <a:t>will give children the opportunity to thrive. Through </a:t>
                      </a:r>
                      <a:r>
                        <a:rPr lang="en-US" sz="1200" b="1" i="0" dirty="0">
                          <a:latin typeface="+mn-lt"/>
                        </a:rPr>
                        <a:t>conversation, story-telling and role play</a:t>
                      </a:r>
                      <a:r>
                        <a:rPr lang="en-US" sz="1200" b="0" i="0" dirty="0">
                          <a:latin typeface="+mn-lt"/>
                        </a:rPr>
                        <a:t>, where children </a:t>
                      </a:r>
                      <a:r>
                        <a:rPr lang="en-US" sz="1200" b="1" i="0" dirty="0">
                          <a:latin typeface="+mn-lt"/>
                        </a:rPr>
                        <a:t>share their ideas </a:t>
                      </a:r>
                      <a:r>
                        <a:rPr lang="en-US" sz="1200" b="0" i="0" dirty="0">
                          <a:latin typeface="+mn-lt"/>
                        </a:rPr>
                        <a:t>with support and </a:t>
                      </a:r>
                      <a:r>
                        <a:rPr lang="en-US" sz="1200" b="1" i="0" dirty="0">
                          <a:latin typeface="+mn-lt"/>
                        </a:rPr>
                        <a:t>modelling</a:t>
                      </a:r>
                      <a:r>
                        <a:rPr lang="en-US" sz="1200" b="0" i="0" dirty="0">
                          <a:latin typeface="+mn-lt"/>
                        </a:rPr>
                        <a:t> from their teacher, and sensitive questioning that invites them to elaborate, children become comfortable using a </a:t>
                      </a:r>
                      <a:r>
                        <a:rPr lang="en-US" sz="1200" b="1" i="0" dirty="0">
                          <a:latin typeface="+mn-lt"/>
                        </a:rPr>
                        <a:t>rich range of vocabulary </a:t>
                      </a:r>
                      <a:r>
                        <a:rPr lang="en-US" sz="1200" b="0" i="0" dirty="0">
                          <a:latin typeface="+mn-lt"/>
                        </a:rPr>
                        <a:t>and </a:t>
                      </a:r>
                      <a:r>
                        <a:rPr lang="en-US" sz="1200" b="1" i="0" dirty="0">
                          <a:latin typeface="+mn-lt"/>
                        </a:rPr>
                        <a:t>language structures.</a:t>
                      </a:r>
                      <a:endParaRPr lang="en-US" sz="1200" b="1" i="0" dirty="0">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extLst>
                  <a:ext uri="{0D108BD9-81ED-4DB2-BD59-A6C34878D82A}">
                    <a16:rowId xmlns:a16="http://schemas.microsoft.com/office/drawing/2014/main" val="10002"/>
                  </a:ext>
                </a:extLst>
              </a:tr>
              <a:tr h="3444331">
                <a:tc>
                  <a:txBody>
                    <a:bodyPr/>
                    <a:lstStyle/>
                    <a:p>
                      <a:pPr algn="ctr"/>
                      <a:r>
                        <a:rPr lang="en-US" sz="600" dirty="0"/>
                        <a:t>Whole EYFS Focus – C&amp;L is developed throughout the year through high quality interactions, daily group discussions, sharing circles, PSHE times,  stories, singing, speech and language interventions, EYFS productions, assemblies. </a:t>
                      </a:r>
                    </a:p>
                    <a:p>
                      <a:pPr algn="ctr"/>
                      <a:endParaRPr lang="en-US" sz="600" dirty="0"/>
                    </a:p>
                    <a:p>
                      <a:pPr algn="ctr"/>
                      <a:endParaRPr lang="en-US" sz="600" b="1" dirty="0">
                        <a:latin typeface="Amatic SC" panose="00000500000000000000" pitchFamily="2" charset="-79"/>
                        <a:cs typeface="Amatic SC" panose="00000500000000000000" pitchFamily="2" charset="-79"/>
                      </a:endParaRPr>
                    </a:p>
                    <a:p>
                      <a:pPr algn="ctr"/>
                      <a:r>
                        <a:rPr lang="en-US" sz="1200" b="1" dirty="0">
                          <a:latin typeface="Amatic SC" panose="00000500000000000000" pitchFamily="2" charset="-79"/>
                          <a:cs typeface="Amatic SC" panose="00000500000000000000" pitchFamily="2" charset="-79"/>
                        </a:rPr>
                        <a:t>Daily story time </a:t>
                      </a:r>
                      <a:endParaRPr lang="en-GB" sz="1200" b="1" dirty="0">
                        <a:latin typeface="Amatic SC" panose="00000500000000000000" pitchFamily="2" charset="-79"/>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n-US" sz="1100" b="1" dirty="0">
                          <a:solidFill>
                            <a:schemeClr val="bg1">
                              <a:lumMod val="50000"/>
                            </a:schemeClr>
                          </a:solidFill>
                          <a:latin typeface="+mn-lt"/>
                          <a:cs typeface="Amatic SC" panose="00000500000000000000" pitchFamily="2" charset="-79"/>
                        </a:rPr>
                        <a:t>Welcome to EYFS </a:t>
                      </a:r>
                    </a:p>
                    <a:p>
                      <a:pPr algn="ctr"/>
                      <a:r>
                        <a:rPr lang="en-US" sz="1100" b="0" dirty="0">
                          <a:solidFill>
                            <a:schemeClr val="tx1"/>
                          </a:solidFill>
                          <a:latin typeface="+mn-lt"/>
                          <a:cs typeface="Amatic SC" panose="00000500000000000000" pitchFamily="2" charset="-79"/>
                        </a:rPr>
                        <a:t>Settling in activities </a:t>
                      </a:r>
                    </a:p>
                    <a:p>
                      <a:pPr algn="ctr"/>
                      <a:r>
                        <a:rPr lang="en-US" sz="1100" b="0" dirty="0">
                          <a:solidFill>
                            <a:schemeClr val="tx1"/>
                          </a:solidFill>
                          <a:latin typeface="+mn-lt"/>
                          <a:cs typeface="Amatic SC" panose="00000500000000000000" pitchFamily="2" charset="-79"/>
                        </a:rPr>
                        <a:t>Making friends </a:t>
                      </a:r>
                    </a:p>
                    <a:p>
                      <a:pPr algn="ctr"/>
                      <a:r>
                        <a:rPr lang="en-US" sz="1100" dirty="0"/>
                        <a:t>Children talking about experiences that are familiar to them</a:t>
                      </a:r>
                    </a:p>
                    <a:p>
                      <a:pPr algn="ctr"/>
                      <a:r>
                        <a:rPr lang="en-US" sz="1100" b="0" dirty="0">
                          <a:solidFill>
                            <a:schemeClr val="tx1"/>
                          </a:solidFill>
                          <a:latin typeface="+mn-lt"/>
                          <a:cs typeface="Amatic SC" panose="00000500000000000000" pitchFamily="2" charset="-79"/>
                        </a:rPr>
                        <a:t>What are your passions / goals / dreams? </a:t>
                      </a:r>
                    </a:p>
                    <a:p>
                      <a:pPr algn="ctr"/>
                      <a:r>
                        <a:rPr lang="en-US" sz="1100" b="0" dirty="0">
                          <a:solidFill>
                            <a:schemeClr val="tx1"/>
                          </a:solidFill>
                          <a:latin typeface="+mn-lt"/>
                          <a:cs typeface="Amatic SC" panose="00000500000000000000" pitchFamily="2" charset="-79"/>
                        </a:rPr>
                        <a:t>This is me! </a:t>
                      </a:r>
                    </a:p>
                    <a:p>
                      <a:pPr algn="ctr"/>
                      <a:r>
                        <a:rPr lang="en-US" sz="1100" b="0" dirty="0">
                          <a:solidFill>
                            <a:schemeClr val="tx1"/>
                          </a:solidFill>
                          <a:latin typeface="+mn-lt"/>
                          <a:cs typeface="Amatic SC" panose="00000500000000000000" pitchFamily="2" charset="-79"/>
                        </a:rPr>
                        <a:t>Rhyming and alliteration </a:t>
                      </a:r>
                    </a:p>
                    <a:p>
                      <a:pPr algn="ctr"/>
                      <a:r>
                        <a:rPr lang="en-US" sz="1100" b="0" dirty="0">
                          <a:solidFill>
                            <a:schemeClr val="tx1"/>
                          </a:solidFill>
                          <a:latin typeface="+mn-lt"/>
                          <a:cs typeface="Amatic SC" panose="00000500000000000000" pitchFamily="2" charset="-79"/>
                        </a:rPr>
                        <a:t>Familiar Print</a:t>
                      </a:r>
                    </a:p>
                    <a:p>
                      <a:pPr algn="ctr"/>
                      <a:r>
                        <a:rPr lang="en-US" sz="1100" b="0" dirty="0">
                          <a:solidFill>
                            <a:schemeClr val="tx1"/>
                          </a:solidFill>
                          <a:latin typeface="+mn-lt"/>
                          <a:cs typeface="Amatic SC" panose="00000500000000000000" pitchFamily="2" charset="-79"/>
                        </a:rPr>
                        <a:t>Sharing facts about me! </a:t>
                      </a:r>
                    </a:p>
                    <a:p>
                      <a:pPr algn="ctr"/>
                      <a:r>
                        <a:rPr lang="en-US" sz="1100" b="0" dirty="0">
                          <a:solidFill>
                            <a:schemeClr val="tx1"/>
                          </a:solidFill>
                          <a:latin typeface="+mn-lt"/>
                          <a:cs typeface="Amatic SC" panose="00000500000000000000" pitchFamily="2" charset="-79"/>
                        </a:rPr>
                        <a:t>All about me! </a:t>
                      </a:r>
                    </a:p>
                    <a:p>
                      <a:pPr algn="ctr"/>
                      <a:r>
                        <a:rPr lang="en-US" sz="1100" dirty="0"/>
                        <a:t>Model talk routines through the day. For example, arriving in school: “Good morning, how are you?” </a:t>
                      </a:r>
                      <a:endParaRPr lang="en-GB" sz="1100" b="0" dirty="0">
                        <a:solidFill>
                          <a:schemeClr val="tx1"/>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algn="ctr"/>
                      <a:r>
                        <a:rPr lang="en-US" sz="1100" b="1" dirty="0">
                          <a:solidFill>
                            <a:schemeClr val="bg1">
                              <a:lumMod val="50000"/>
                            </a:schemeClr>
                          </a:solidFill>
                          <a:latin typeface="+mn-lt"/>
                          <a:cs typeface="Amatic SC" panose="00000500000000000000" pitchFamily="2" charset="-79"/>
                        </a:rPr>
                        <a:t>Tell me a story! </a:t>
                      </a:r>
                    </a:p>
                    <a:p>
                      <a:pPr algn="ctr"/>
                      <a:r>
                        <a:rPr lang="en-US" sz="1100" b="0" dirty="0">
                          <a:solidFill>
                            <a:schemeClr val="tx1"/>
                          </a:solidFill>
                          <a:latin typeface="+mn-lt"/>
                          <a:cs typeface="Amatic SC" panose="00000500000000000000" pitchFamily="2" charset="-79"/>
                        </a:rPr>
                        <a:t>Develop vocabulary  </a:t>
                      </a:r>
                    </a:p>
                    <a:p>
                      <a:pPr algn="ctr"/>
                      <a:r>
                        <a:rPr lang="en-US" sz="1100" b="0" dirty="0">
                          <a:solidFill>
                            <a:schemeClr val="tx1"/>
                          </a:solidFill>
                          <a:latin typeface="+mn-lt"/>
                          <a:cs typeface="Amatic SC" panose="00000500000000000000" pitchFamily="2" charset="-79"/>
                        </a:rPr>
                        <a:t>Discovering Passions </a:t>
                      </a:r>
                    </a:p>
                    <a:p>
                      <a:pPr algn="ctr"/>
                      <a:r>
                        <a:rPr lang="en-US" sz="1100" b="0" dirty="0">
                          <a:solidFill>
                            <a:schemeClr val="tx1"/>
                          </a:solidFill>
                          <a:latin typeface="+mn-lt"/>
                          <a:cs typeface="Amatic SC" panose="00000500000000000000" pitchFamily="2" charset="-79"/>
                        </a:rPr>
                        <a:t>Tell me a story - retelling stories</a:t>
                      </a:r>
                    </a:p>
                    <a:p>
                      <a:pPr algn="ctr"/>
                      <a:r>
                        <a:rPr lang="en-US" sz="1100" b="0" dirty="0">
                          <a:solidFill>
                            <a:schemeClr val="tx1"/>
                          </a:solidFill>
                          <a:latin typeface="+mn-lt"/>
                          <a:cs typeface="Amatic SC" panose="00000500000000000000" pitchFamily="2" charset="-79"/>
                        </a:rPr>
                        <a:t>Story language </a:t>
                      </a:r>
                    </a:p>
                    <a:p>
                      <a:pPr algn="ctr"/>
                      <a:r>
                        <a:rPr lang="en-US" sz="1100" b="0" dirty="0">
                          <a:solidFill>
                            <a:schemeClr val="tx1"/>
                          </a:solidFill>
                          <a:latin typeface="+mn-lt"/>
                          <a:cs typeface="Amatic SC" panose="00000500000000000000" pitchFamily="2" charset="-79"/>
                        </a:rPr>
                        <a:t>Word hunts</a:t>
                      </a:r>
                    </a:p>
                    <a:p>
                      <a:pPr algn="ctr"/>
                      <a:r>
                        <a:rPr lang="en-US" sz="1100" b="0" dirty="0">
                          <a:solidFill>
                            <a:schemeClr val="tx1"/>
                          </a:solidFill>
                          <a:latin typeface="+mn-lt"/>
                          <a:cs typeface="Amatic SC" panose="00000500000000000000" pitchFamily="2" charset="-79"/>
                        </a:rPr>
                        <a:t>Listening and responding to stories</a:t>
                      </a:r>
                    </a:p>
                    <a:p>
                      <a:pPr algn="ctr"/>
                      <a:r>
                        <a:rPr lang="en-US" sz="1100" b="0" dirty="0">
                          <a:solidFill>
                            <a:schemeClr val="tx1"/>
                          </a:solidFill>
                          <a:latin typeface="+mn-lt"/>
                          <a:cs typeface="Amatic SC" panose="00000500000000000000" pitchFamily="2" charset="-79"/>
                        </a:rPr>
                        <a:t>Following instructions  </a:t>
                      </a:r>
                    </a:p>
                    <a:p>
                      <a:pPr algn="ctr"/>
                      <a:r>
                        <a:rPr lang="en-US" sz="1100" b="0" dirty="0">
                          <a:solidFill>
                            <a:schemeClr val="tx1"/>
                          </a:solidFill>
                          <a:latin typeface="+mn-lt"/>
                          <a:cs typeface="Amatic SC" panose="00000500000000000000" pitchFamily="2" charset="-79"/>
                        </a:rPr>
                        <a:t>Takes part in discussion </a:t>
                      </a:r>
                    </a:p>
                    <a:p>
                      <a:pPr algn="ctr"/>
                      <a:r>
                        <a:rPr lang="en-US" sz="1100" dirty="0"/>
                        <a:t>Understand how to listen carefully and why listening is important.</a:t>
                      </a:r>
                    </a:p>
                    <a:p>
                      <a:pPr algn="ctr"/>
                      <a:r>
                        <a:rPr lang="en-US" sz="1100" dirty="0"/>
                        <a:t>Use new vocabulary through the day.</a:t>
                      </a:r>
                    </a:p>
                    <a:p>
                      <a:pPr algn="ctr"/>
                      <a:r>
                        <a:rPr lang="en-US" sz="1100" dirty="0"/>
                        <a:t>Choose books that will develop their vocabulary. </a:t>
                      </a:r>
                      <a:endParaRPr lang="en-GB" sz="1100" b="0" dirty="0">
                        <a:solidFill>
                          <a:schemeClr val="tx1"/>
                        </a:solidFill>
                        <a:latin typeface="+mn-lt"/>
                        <a:cs typeface="Amatic SC" panose="00000500000000000000" pitchFamily="2" charset="-79"/>
                      </a:endParaRPr>
                    </a:p>
                    <a:p>
                      <a:pPr algn="l"/>
                      <a:endParaRPr lang="en-GB" sz="1100" b="1" dirty="0">
                        <a:solidFill>
                          <a:schemeClr val="bg1">
                            <a:lumMod val="50000"/>
                          </a:schemeClr>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100" b="1" dirty="0">
                          <a:solidFill>
                            <a:schemeClr val="bg1">
                              <a:lumMod val="50000"/>
                            </a:schemeClr>
                          </a:solidFill>
                          <a:latin typeface="+mn-lt"/>
                          <a:cs typeface="Amatic SC" panose="00000500000000000000" pitchFamily="2" charset="-79"/>
                        </a:rPr>
                        <a:t>Tell me why! </a:t>
                      </a:r>
                    </a:p>
                    <a:p>
                      <a:pPr algn="ctr"/>
                      <a:r>
                        <a:rPr lang="en-US" sz="1100" b="0" dirty="0">
                          <a:solidFill>
                            <a:schemeClr val="tx1"/>
                          </a:solidFill>
                          <a:latin typeface="+mn-lt"/>
                          <a:cs typeface="Amatic SC" panose="00000500000000000000" pitchFamily="2" charset="-79"/>
                        </a:rPr>
                        <a:t>Using language well </a:t>
                      </a:r>
                    </a:p>
                    <a:p>
                      <a:pPr algn="ctr"/>
                      <a:r>
                        <a:rPr lang="en-US" sz="1100" b="0" dirty="0">
                          <a:solidFill>
                            <a:schemeClr val="tx1"/>
                          </a:solidFill>
                          <a:latin typeface="+mn-lt"/>
                          <a:cs typeface="Amatic SC" panose="00000500000000000000" pitchFamily="2" charset="-79"/>
                        </a:rPr>
                        <a:t>Ask’s how and why questions…</a:t>
                      </a:r>
                    </a:p>
                    <a:p>
                      <a:pPr algn="ctr"/>
                      <a:r>
                        <a:rPr lang="en-US" sz="1100" b="0" dirty="0">
                          <a:solidFill>
                            <a:schemeClr val="tx1"/>
                          </a:solidFill>
                          <a:latin typeface="+mn-lt"/>
                          <a:cs typeface="Amatic SC" panose="00000500000000000000" pitchFamily="2" charset="-79"/>
                        </a:rPr>
                        <a:t>Discovering Passions</a:t>
                      </a:r>
                    </a:p>
                    <a:p>
                      <a:pPr algn="ctr"/>
                      <a:r>
                        <a:rPr lang="en-US" sz="1100" b="0" dirty="0">
                          <a:solidFill>
                            <a:schemeClr val="tx1"/>
                          </a:solidFill>
                          <a:latin typeface="+mn-lt"/>
                          <a:cs typeface="Amatic SC" panose="00000500000000000000" pitchFamily="2" charset="-79"/>
                        </a:rPr>
                        <a:t>Retell a story with story language </a:t>
                      </a:r>
                    </a:p>
                    <a:p>
                      <a:pPr algn="ctr"/>
                      <a:r>
                        <a:rPr lang="en-US" sz="1100" b="0" dirty="0">
                          <a:solidFill>
                            <a:schemeClr val="tx1"/>
                          </a:solidFill>
                          <a:latin typeface="+mn-lt"/>
                          <a:cs typeface="Amatic SC" panose="00000500000000000000" pitchFamily="2" charset="-79"/>
                        </a:rPr>
                        <a:t>Story invention – talk it!</a:t>
                      </a:r>
                    </a:p>
                    <a:p>
                      <a:pPr algn="ctr"/>
                      <a:r>
                        <a:rPr lang="en-US" sz="1100" dirty="0"/>
                        <a:t>Ask questions to find out more and to check they understand what has been said to them. </a:t>
                      </a:r>
                    </a:p>
                    <a:p>
                      <a:pPr algn="ctr"/>
                      <a:r>
                        <a:rPr lang="en-US" sz="1100" dirty="0"/>
                        <a:t>Describe events in some detail. </a:t>
                      </a:r>
                      <a:r>
                        <a:rPr lang="en-US" sz="1100" b="0" dirty="0">
                          <a:solidFill>
                            <a:schemeClr val="tx1"/>
                          </a:solidFill>
                          <a:latin typeface="+mn-lt"/>
                          <a:cs typeface="Amatic SC" panose="00000500000000000000" pitchFamily="2" charset="-79"/>
                        </a:rPr>
                        <a:t>  </a:t>
                      </a:r>
                    </a:p>
                    <a:p>
                      <a:pPr algn="ctr"/>
                      <a:r>
                        <a:rPr lang="en-US" sz="1100" dirty="0"/>
                        <a:t>Listen to and talk about stories to build familiarity and understanding. </a:t>
                      </a:r>
                    </a:p>
                    <a:p>
                      <a:pPr algn="ctr"/>
                      <a:r>
                        <a:rPr lang="en-US" sz="1100" dirty="0"/>
                        <a:t>Learn rhymes, poems and songs.</a:t>
                      </a:r>
                      <a:endParaRPr lang="en-GB" sz="1100" b="0" dirty="0">
                        <a:solidFill>
                          <a:schemeClr val="tx1"/>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100" b="1" dirty="0">
                          <a:solidFill>
                            <a:schemeClr val="bg1">
                              <a:lumMod val="50000"/>
                            </a:schemeClr>
                          </a:solidFill>
                          <a:latin typeface="+mn-lt"/>
                          <a:cs typeface="Amatic SC" panose="00000500000000000000" pitchFamily="2" charset="-79"/>
                        </a:rPr>
                        <a:t>Talk it through! </a:t>
                      </a:r>
                    </a:p>
                    <a:p>
                      <a:pPr algn="ctr"/>
                      <a:r>
                        <a:rPr lang="en-US" sz="1100" b="0" dirty="0">
                          <a:solidFill>
                            <a:schemeClr val="tx1"/>
                          </a:solidFill>
                          <a:latin typeface="+mn-lt"/>
                          <a:cs typeface="Amatic SC" panose="00000500000000000000" pitchFamily="2" charset="-79"/>
                        </a:rPr>
                        <a:t>Describe events in detail – time connectives</a:t>
                      </a:r>
                    </a:p>
                    <a:p>
                      <a:pPr algn="ctr"/>
                      <a:r>
                        <a:rPr lang="en-US" sz="1100" b="0" dirty="0">
                          <a:solidFill>
                            <a:schemeClr val="tx1"/>
                          </a:solidFill>
                          <a:latin typeface="+mn-lt"/>
                          <a:cs typeface="Amatic SC" panose="00000500000000000000" pitchFamily="2" charset="-79"/>
                        </a:rPr>
                        <a:t>Discovering Passions </a:t>
                      </a:r>
                    </a:p>
                    <a:p>
                      <a:pPr algn="ctr"/>
                      <a:r>
                        <a:rPr lang="en-US" sz="1100" b="0" dirty="0">
                          <a:solidFill>
                            <a:schemeClr val="tx1"/>
                          </a:solidFill>
                        </a:rPr>
                        <a:t>Understand how to listen carefully and why listening is important.</a:t>
                      </a:r>
                    </a:p>
                    <a:p>
                      <a:pPr algn="ctr"/>
                      <a:r>
                        <a:rPr lang="en-US" sz="1100" b="0" dirty="0">
                          <a:solidFill>
                            <a:schemeClr val="tx1"/>
                          </a:solidFill>
                        </a:rPr>
                        <a:t>Use picture cue cards to talk about an object: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latin typeface="+mn-lt"/>
                          <a:ea typeface="Calibri" panose="020F0502020204030204" pitchFamily="34" charset="0"/>
                          <a:cs typeface="Amatic SC" panose="00000500000000000000" pitchFamily="2" charset="-79"/>
                        </a:rPr>
                        <a:t>Stories from other cultures and traditions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Learn rhymes, poems and songs.</a:t>
                      </a:r>
                      <a:endParaRPr lang="en-GB" sz="1100" b="0" dirty="0">
                        <a:solidFill>
                          <a:schemeClr val="tx1"/>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ffectLst/>
                        <a:latin typeface="+mn-lt"/>
                        <a:ea typeface="Calibri" panose="020F0502020204030204" pitchFamily="34" charset="0"/>
                        <a:cs typeface="Amatic SC" panose="00000500000000000000" pitchFamily="2" charset="-79"/>
                      </a:endParaRPr>
                    </a:p>
                    <a:p>
                      <a:pPr algn="ctr"/>
                      <a:endParaRPr lang="en-GB" sz="1100" b="0" dirty="0">
                        <a:solidFill>
                          <a:schemeClr val="tx1"/>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pPr algn="ctr"/>
                      <a:endParaRPr lang="en-US"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gridSpan="2">
                  <a:txBody>
                    <a:bodyPr/>
                    <a:lstStyle/>
                    <a:p>
                      <a:pPr algn="ctr"/>
                      <a:r>
                        <a:rPr lang="en-US" sz="1100" b="1" dirty="0">
                          <a:solidFill>
                            <a:schemeClr val="bg1">
                              <a:lumMod val="50000"/>
                            </a:schemeClr>
                          </a:solidFill>
                          <a:latin typeface="+mn-lt"/>
                          <a:cs typeface="Amatic SC" panose="00000500000000000000" pitchFamily="2" charset="-79"/>
                        </a:rPr>
                        <a:t>What happened?</a:t>
                      </a:r>
                      <a:endParaRPr lang="en-US" sz="1100" b="0" dirty="0">
                        <a:solidFill>
                          <a:schemeClr val="tx1"/>
                        </a:solidFill>
                        <a:latin typeface="+mn-lt"/>
                        <a:cs typeface="Amatic SC" panose="00000500000000000000" pitchFamily="2" charset="-79"/>
                      </a:endParaRPr>
                    </a:p>
                    <a:p>
                      <a:pPr algn="ctr"/>
                      <a:r>
                        <a:rPr lang="en-US" sz="1100" b="0" dirty="0">
                          <a:solidFill>
                            <a:schemeClr val="tx1"/>
                          </a:solidFill>
                          <a:latin typeface="+mn-lt"/>
                          <a:cs typeface="Amatic SC" panose="00000500000000000000" pitchFamily="2" charset="-79"/>
                        </a:rPr>
                        <a:t>Discovering Passions </a:t>
                      </a:r>
                    </a:p>
                    <a:p>
                      <a:pPr algn="ctr"/>
                      <a:r>
                        <a:rPr lang="en-US" sz="1100" b="0" dirty="0">
                          <a:solidFill>
                            <a:schemeClr val="tx1"/>
                          </a:solidFill>
                        </a:rPr>
                        <a:t>Re-read some books so children learn the language necessary to talk about what is happening in each illustration and relate it to their own lives</a:t>
                      </a:r>
                      <a:endParaRPr lang="en-GB" sz="1100" b="0" dirty="0">
                        <a:solidFill>
                          <a:schemeClr val="tx1"/>
                        </a:solidFill>
                        <a:latin typeface="+mn-lt"/>
                        <a:cs typeface="Amatic SC" panose="00000500000000000000" pitchFamily="2" charset="-79"/>
                      </a:endParaRPr>
                    </a:p>
                    <a:p>
                      <a:pPr algn="ctr"/>
                      <a:r>
                        <a:rPr lang="en-US" sz="1100" b="0" dirty="0">
                          <a:solidFill>
                            <a:schemeClr val="tx1"/>
                          </a:solidFill>
                        </a:rPr>
                        <a:t>“What </a:t>
                      </a:r>
                      <a:r>
                        <a:rPr lang="en-US" sz="1100" b="0" dirty="0" err="1">
                          <a:solidFill>
                            <a:schemeClr val="tx1"/>
                          </a:solidFill>
                        </a:rPr>
                        <a:t>colour</a:t>
                      </a:r>
                      <a:r>
                        <a:rPr lang="en-US" sz="1100" b="0" dirty="0">
                          <a:solidFill>
                            <a:schemeClr val="tx1"/>
                          </a:solidFill>
                        </a:rPr>
                        <a:t> is it? Where would you find it? </a:t>
                      </a:r>
                    </a:p>
                    <a:p>
                      <a:pPr algn="ctr"/>
                      <a:r>
                        <a:rPr lang="en-US" sz="1100" b="0" dirty="0">
                          <a:solidFill>
                            <a:schemeClr val="tx1"/>
                          </a:solidFill>
                          <a:latin typeface="+mn-lt"/>
                          <a:cs typeface="Amatic SC" panose="00000500000000000000" pitchFamily="2" charset="-79"/>
                        </a:rPr>
                        <a:t>Sustained focus when listening to a story </a:t>
                      </a:r>
                      <a:endParaRPr lang="en-GB" sz="1100" b="0" dirty="0">
                        <a:solidFill>
                          <a:schemeClr val="tx1"/>
                        </a:solidFill>
                        <a:latin typeface="+mn-lt"/>
                        <a:cs typeface="Amatic SC" panose="00000500000000000000" pitchFamily="2" charset="-79"/>
                      </a:endParaRPr>
                    </a:p>
                    <a:p>
                      <a:pPr algn="l"/>
                      <a:endParaRPr lang="en-GB" sz="1100" b="0" dirty="0">
                        <a:solidFill>
                          <a:schemeClr val="tx1"/>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100" b="1" u="sng" dirty="0">
                          <a:solidFill>
                            <a:schemeClr val="bg1">
                              <a:lumMod val="50000"/>
                            </a:schemeClr>
                          </a:solidFill>
                          <a:latin typeface="+mn-lt"/>
                          <a:cs typeface="Amatic SC" panose="00000500000000000000" pitchFamily="2" charset="-79"/>
                        </a:rPr>
                        <a:t>Time to share! </a:t>
                      </a:r>
                      <a:endParaRPr lang="en-US" sz="1100" b="0" dirty="0">
                        <a:solidFill>
                          <a:schemeClr val="tx1"/>
                        </a:solidFill>
                        <a:latin typeface="+mn-lt"/>
                        <a:cs typeface="Amatic SC" panose="00000500000000000000" pitchFamily="2" charset="-79"/>
                      </a:endParaRPr>
                    </a:p>
                    <a:p>
                      <a:pPr algn="ctr"/>
                      <a:r>
                        <a:rPr lang="en-US" sz="1100" b="0">
                          <a:solidFill>
                            <a:schemeClr val="tx1"/>
                          </a:solidFill>
                          <a:latin typeface="+mn-lt"/>
                          <a:cs typeface="Amatic SC" panose="00000500000000000000" pitchFamily="2" charset="-79"/>
                        </a:rPr>
                        <a:t>Discovering </a:t>
                      </a:r>
                      <a:r>
                        <a:rPr lang="en-US" sz="1100" b="0" dirty="0">
                          <a:solidFill>
                            <a:schemeClr val="tx1"/>
                          </a:solidFill>
                          <a:latin typeface="+mn-lt"/>
                          <a:cs typeface="Amatic SC" panose="00000500000000000000" pitchFamily="2" charset="-79"/>
                        </a:rPr>
                        <a:t>Passions </a:t>
                      </a:r>
                    </a:p>
                    <a:p>
                      <a:pPr algn="ctr"/>
                      <a:r>
                        <a:rPr lang="en-US" sz="1100" dirty="0"/>
                        <a:t>Read aloud books to children that will extend their knowledge of the world and illustrate a current topic. Select books containing photographs and pictures, for example, places in different weather conditions and seasons. </a:t>
                      </a:r>
                      <a:endParaRPr lang="en-GB" sz="1100" b="0" dirty="0">
                        <a:solidFill>
                          <a:schemeClr val="tx1"/>
                        </a:solidFill>
                        <a:latin typeface="+mn-lt"/>
                        <a:cs typeface="Amatic SC" panose="00000500000000000000" pitchFamily="2" charset="-79"/>
                      </a:endParaRPr>
                    </a:p>
                    <a:p>
                      <a:pPr algn="l"/>
                      <a:endParaRPr lang="en-GB" sz="1100" b="1" dirty="0">
                        <a:solidFill>
                          <a:schemeClr val="bg1">
                            <a:lumMod val="50000"/>
                          </a:schemeClr>
                        </a:solidFill>
                        <a:latin typeface="+mn-lt"/>
                        <a:cs typeface="Amatic SC" panose="00000500000000000000" pitchFamily="2" charset="-79"/>
                      </a:endParaRPr>
                    </a:p>
                  </a:txBody>
                  <a:tcPr marL="91429" marR="9142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1311C5CA-FB57-8DE5-8F0D-7C506FF6D51C}"/>
              </a:ext>
            </a:extLst>
          </p:cNvPr>
          <p:cNvGraphicFramePr>
            <a:graphicFrameLocks noGrp="1"/>
          </p:cNvGraphicFramePr>
          <p:nvPr>
            <p:extLst>
              <p:ext uri="{D42A27DB-BD31-4B8C-83A1-F6EECF244321}">
                <p14:modId xmlns:p14="http://schemas.microsoft.com/office/powerpoint/2010/main" val="3725808770"/>
              </p:ext>
            </p:extLst>
          </p:nvPr>
        </p:nvGraphicFramePr>
        <p:xfrm>
          <a:off x="134938" y="114300"/>
          <a:ext cx="11990387" cy="6153149"/>
        </p:xfrm>
        <a:graphic>
          <a:graphicData uri="http://schemas.openxmlformats.org/drawingml/2006/table">
            <a:tbl>
              <a:tblPr firstRow="1" bandRow="1">
                <a:tableStyleId>{5C22544A-7EE6-4342-B048-85BDC9FD1C3A}</a:tableStyleId>
              </a:tblPr>
              <a:tblGrid>
                <a:gridCol w="1681952">
                  <a:extLst>
                    <a:ext uri="{9D8B030D-6E8A-4147-A177-3AD203B41FA5}">
                      <a16:colId xmlns:a16="http://schemas.microsoft.com/office/drawing/2014/main" val="20000"/>
                    </a:ext>
                  </a:extLst>
                </a:gridCol>
                <a:gridCol w="1490458">
                  <a:extLst>
                    <a:ext uri="{9D8B030D-6E8A-4147-A177-3AD203B41FA5}">
                      <a16:colId xmlns:a16="http://schemas.microsoft.com/office/drawing/2014/main" val="20001"/>
                    </a:ext>
                  </a:extLst>
                </a:gridCol>
                <a:gridCol w="201812">
                  <a:extLst>
                    <a:ext uri="{9D8B030D-6E8A-4147-A177-3AD203B41FA5}">
                      <a16:colId xmlns:a16="http://schemas.microsoft.com/office/drawing/2014/main" val="20002"/>
                    </a:ext>
                  </a:extLst>
                </a:gridCol>
                <a:gridCol w="1506417">
                  <a:extLst>
                    <a:ext uri="{9D8B030D-6E8A-4147-A177-3AD203B41FA5}">
                      <a16:colId xmlns:a16="http://schemas.microsoft.com/office/drawing/2014/main" val="20003"/>
                    </a:ext>
                  </a:extLst>
                </a:gridCol>
                <a:gridCol w="201812">
                  <a:extLst>
                    <a:ext uri="{9D8B030D-6E8A-4147-A177-3AD203B41FA5}">
                      <a16:colId xmlns:a16="http://schemas.microsoft.com/office/drawing/2014/main" val="20004"/>
                    </a:ext>
                  </a:extLst>
                </a:gridCol>
                <a:gridCol w="1522374">
                  <a:extLst>
                    <a:ext uri="{9D8B030D-6E8A-4147-A177-3AD203B41FA5}">
                      <a16:colId xmlns:a16="http://schemas.microsoft.com/office/drawing/2014/main" val="20005"/>
                    </a:ext>
                  </a:extLst>
                </a:gridCol>
                <a:gridCol w="234861">
                  <a:extLst>
                    <a:ext uri="{9D8B030D-6E8A-4147-A177-3AD203B41FA5}">
                      <a16:colId xmlns:a16="http://schemas.microsoft.com/office/drawing/2014/main" val="20006"/>
                    </a:ext>
                  </a:extLst>
                </a:gridCol>
                <a:gridCol w="1636337">
                  <a:extLst>
                    <a:ext uri="{9D8B030D-6E8A-4147-A177-3AD203B41FA5}">
                      <a16:colId xmlns:a16="http://schemas.microsoft.com/office/drawing/2014/main" val="20007"/>
                    </a:ext>
                  </a:extLst>
                </a:gridCol>
                <a:gridCol w="212368">
                  <a:extLst>
                    <a:ext uri="{9D8B030D-6E8A-4147-A177-3AD203B41FA5}">
                      <a16:colId xmlns:a16="http://schemas.microsoft.com/office/drawing/2014/main" val="20008"/>
                    </a:ext>
                  </a:extLst>
                </a:gridCol>
                <a:gridCol w="1612973">
                  <a:extLst>
                    <a:ext uri="{9D8B030D-6E8A-4147-A177-3AD203B41FA5}">
                      <a16:colId xmlns:a16="http://schemas.microsoft.com/office/drawing/2014/main" val="20009"/>
                    </a:ext>
                  </a:extLst>
                </a:gridCol>
                <a:gridCol w="1689023">
                  <a:extLst>
                    <a:ext uri="{9D8B030D-6E8A-4147-A177-3AD203B41FA5}">
                      <a16:colId xmlns:a16="http://schemas.microsoft.com/office/drawing/2014/main" val="20010"/>
                    </a:ext>
                  </a:extLst>
                </a:gridCol>
              </a:tblGrid>
              <a:tr h="457258">
                <a:tc>
                  <a:txBody>
                    <a:bodyPr/>
                    <a:lstStyle/>
                    <a:p>
                      <a:pPr algn="ctr"/>
                      <a:endParaRPr lang="en-GB" sz="1800" dirty="0"/>
                    </a:p>
                  </a:txBody>
                  <a:tcPr marL="91444" marR="91444" marT="45726" marB="4572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Autumn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50000"/>
                            </a:schemeClr>
                          </a:solidFill>
                          <a:latin typeface="Amatic SC" panose="00000500000000000000" pitchFamily="2" charset="-79"/>
                          <a:cs typeface="Amatic SC" panose="00000500000000000000" pitchFamily="2" charset="-79"/>
                        </a:rPr>
                        <a:t>Autumn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tc>
                <a:tc gridSpan="2">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Spring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Spring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gridSpan="2">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Summer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Summer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422177">
                <a:tc>
                  <a:txBody>
                    <a:bodyPr/>
                    <a:lstStyle/>
                    <a:p>
                      <a:pPr algn="ctr"/>
                      <a:r>
                        <a:rPr lang="en-US" sz="2000" b="0" dirty="0">
                          <a:latin typeface="Amatic SC" panose="00000500000000000000" pitchFamily="2" charset="-79"/>
                          <a:cs typeface="Amatic SC" panose="00000500000000000000" pitchFamily="2" charset="-79"/>
                        </a:rPr>
                        <a:t>Themes </a:t>
                      </a:r>
                      <a:endParaRPr lang="en-GB" sz="2000" b="0" dirty="0">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a:latin typeface="Amatic SC" panose="00000500000000000000" pitchFamily="2" charset="-79"/>
                          <a:cs typeface="Amatic SC" panose="00000500000000000000" pitchFamily="2" charset="-79"/>
                        </a:rPr>
                        <a:t>Who am I!</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Terrific Tales!</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tc>
                <a:tc gridSpan="2">
                  <a:txBody>
                    <a:bodyPr/>
                    <a:lstStyle/>
                    <a:p>
                      <a:pPr algn="ctr"/>
                      <a:r>
                        <a:rPr lang="en-US" sz="1400" dirty="0">
                          <a:latin typeface="Amatic SC" panose="00000500000000000000" pitchFamily="2" charset="-79"/>
                          <a:cs typeface="Amatic SC" panose="00000500000000000000" pitchFamily="2" charset="-79"/>
                        </a:rPr>
                        <a:t>Food Glorious food!</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Amazing Animals!</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Come Outside!</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On the move!</a:t>
                      </a:r>
                    </a:p>
                  </a:txBody>
                  <a:tcPr marL="91432" marR="91432"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371775">
                <a:tc>
                  <a:txBody>
                    <a:bodyPr/>
                    <a:lstStyle/>
                    <a:p>
                      <a:pPr algn="ctr"/>
                      <a:r>
                        <a:rPr lang="en-US" sz="1400" b="1" dirty="0">
                          <a:latin typeface="Amatic SC" panose="00000500000000000000" pitchFamily="2" charset="-79"/>
                          <a:cs typeface="Amatic SC" panose="00000500000000000000" pitchFamily="2" charset="-79"/>
                        </a:rPr>
                        <a:t>Personal, Social and Emotional Development  </a:t>
                      </a:r>
                      <a:endParaRPr lang="en-GB" sz="1400" b="1" dirty="0">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10">
                  <a:txBody>
                    <a:bodyPr/>
                    <a:lstStyle/>
                    <a:p>
                      <a:pPr algn="l"/>
                      <a:r>
                        <a:rPr lang="en-US" sz="1200" dirty="0"/>
                        <a:t>Children’s personal, social and emotional development (PSED) is </a:t>
                      </a:r>
                      <a:r>
                        <a:rPr lang="en-US" sz="1200" b="1" dirty="0"/>
                        <a:t>crucial for children to lead healthy and happy lives </a:t>
                      </a:r>
                      <a:r>
                        <a:rPr lang="en-US" sz="1200" dirty="0"/>
                        <a:t>and is fundamental to their cognitive development. Underpinning their personal development are the important attachments that </a:t>
                      </a:r>
                      <a:r>
                        <a:rPr lang="en-US" sz="1200" b="1" dirty="0"/>
                        <a:t>shape their social world</a:t>
                      </a:r>
                      <a:r>
                        <a:rPr lang="en-US" sz="1200" dirty="0"/>
                        <a:t>. Strong, warm and supportive  relationships with adults enable children to learn how to </a:t>
                      </a:r>
                      <a:r>
                        <a:rPr lang="en-US" sz="1200" b="1" dirty="0"/>
                        <a:t>understand their own feelings and those of others</a:t>
                      </a:r>
                      <a:r>
                        <a:rPr lang="en-US" sz="1200" dirty="0"/>
                        <a:t>. Children should be supported to </a:t>
                      </a:r>
                      <a:r>
                        <a:rPr lang="en-US" sz="1200" b="1" dirty="0"/>
                        <a:t>manage emotions, develop a positive sense of self, set themselves simple goals, have confidence in their own abilities, to persist</a:t>
                      </a:r>
                      <a:r>
                        <a:rPr lang="en-US" sz="1200" dirty="0"/>
                        <a:t> and wait for what they want and direct attention, as necessary. Through adult modelling and guidance, they will learn </a:t>
                      </a:r>
                      <a:r>
                        <a:rPr lang="en-US" sz="1200" b="1" dirty="0"/>
                        <a:t>how to look after their bodies, including healthy eating</a:t>
                      </a:r>
                      <a:r>
                        <a:rPr lang="en-US" sz="1200" dirty="0"/>
                        <a:t>, and manage personal needs independently. Through supported interaction with other children, they learn how to make good friendships, co-operate and resolve conflicts peaceably. These attributes will provide a secure platform from which </a:t>
                      </a:r>
                      <a:r>
                        <a:rPr lang="en-US" sz="1200" b="1" dirty="0"/>
                        <a:t>children can achieve at school and in later life.</a:t>
                      </a:r>
                      <a:endParaRPr lang="en-GB" sz="1200" b="1" dirty="0">
                        <a:solidFill>
                          <a:schemeClr val="bg1">
                            <a:lumMod val="50000"/>
                          </a:schemeClr>
                        </a:solidFill>
                        <a:latin typeface="+mn-lt"/>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US" sz="1100" dirty="0">
                        <a:solidFill>
                          <a:schemeClr val="bg1">
                            <a:lumMod val="50000"/>
                          </a:schemeClr>
                        </a:solidFill>
                        <a:latin typeface="+mn-lt"/>
                        <a:cs typeface="Amatic SC" panose="000005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2"/>
                  </a:ext>
                </a:extLst>
              </a:tr>
              <a:tr h="1600405">
                <a:tc rowSpan="2">
                  <a:txBody>
                    <a:bodyPr/>
                    <a:lstStyle/>
                    <a:p>
                      <a:pPr algn="ctr"/>
                      <a:r>
                        <a:rPr lang="en-US" sz="1400" b="1" dirty="0">
                          <a:latin typeface="Amatic SC" panose="00000500000000000000" pitchFamily="2" charset="-79"/>
                          <a:cs typeface="Amatic SC" panose="00000500000000000000" pitchFamily="2" charset="-79"/>
                        </a:rPr>
                        <a:t>Managing Self </a:t>
                      </a:r>
                    </a:p>
                    <a:p>
                      <a:pPr algn="ctr"/>
                      <a:endParaRPr lang="en-US" sz="1400" b="1" dirty="0">
                        <a:latin typeface="Amatic SC" panose="00000500000000000000" pitchFamily="2" charset="-79"/>
                        <a:cs typeface="Amatic SC" panose="00000500000000000000" pitchFamily="2" charset="-79"/>
                      </a:endParaRPr>
                    </a:p>
                    <a:p>
                      <a:pPr algn="ctr"/>
                      <a:r>
                        <a:rPr lang="en-US" sz="1600" b="1" dirty="0">
                          <a:latin typeface="Amatic SC" panose="00000500000000000000" pitchFamily="2" charset="-79"/>
                          <a:cs typeface="Amatic SC" panose="00000500000000000000" pitchFamily="2" charset="-79"/>
                        </a:rPr>
                        <a:t>Self -  Regulation</a:t>
                      </a:r>
                    </a:p>
                    <a:p>
                      <a:pPr algn="ctr"/>
                      <a:endParaRPr lang="en-US" sz="1600" b="1" dirty="0">
                        <a:solidFill>
                          <a:srgbClr val="CC66FF"/>
                        </a:solidFill>
                        <a:latin typeface="Amatic SC" panose="00000500000000000000" pitchFamily="2" charset="-79"/>
                        <a:cs typeface="Amatic SC" panose="00000500000000000000" pitchFamily="2" charset="-79"/>
                      </a:endParaRPr>
                    </a:p>
                    <a:p>
                      <a:pPr algn="ctr"/>
                      <a:r>
                        <a:rPr lang="en-US" sz="1200" b="1" dirty="0">
                          <a:solidFill>
                            <a:srgbClr val="CC66FF"/>
                          </a:solidFill>
                          <a:latin typeface="Amatic SC" panose="00000500000000000000" pitchFamily="2" charset="-79"/>
                          <a:cs typeface="Amatic SC" panose="00000500000000000000" pitchFamily="2" charset="-79"/>
                        </a:rPr>
                        <a:t>Link to Behaviour for Learning  </a:t>
                      </a:r>
                    </a:p>
                    <a:p>
                      <a:pPr algn="ctr"/>
                      <a:endParaRPr lang="en-GB" sz="1200" b="1" dirty="0">
                        <a:solidFill>
                          <a:srgbClr val="CC66FF"/>
                        </a:solidFill>
                        <a:latin typeface="Amatic SC" panose="00000500000000000000" pitchFamily="2" charset="-79"/>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n-US" sz="900" b="0" dirty="0">
                          <a:solidFill>
                            <a:schemeClr val="tx1"/>
                          </a:solidFill>
                        </a:rPr>
                        <a:t>New Beginnings </a:t>
                      </a:r>
                    </a:p>
                    <a:p>
                      <a:pPr algn="ctr"/>
                      <a:r>
                        <a:rPr lang="en-US" sz="900" dirty="0"/>
                        <a:t>See themselves as a valuable individual.</a:t>
                      </a:r>
                      <a:endParaRPr lang="en-US" sz="900" b="0" dirty="0">
                        <a:solidFill>
                          <a:schemeClr val="tx1"/>
                        </a:solidFill>
                      </a:endParaRPr>
                    </a:p>
                    <a:p>
                      <a:pPr algn="ctr"/>
                      <a:r>
                        <a:rPr lang="en-US" sz="900" b="0" dirty="0">
                          <a:solidFill>
                            <a:schemeClr val="tx1"/>
                          </a:solidFill>
                        </a:rPr>
                        <a:t>Class Rule Rules and Routines </a:t>
                      </a:r>
                    </a:p>
                    <a:p>
                      <a:pPr algn="ctr"/>
                      <a:r>
                        <a:rPr lang="en-US" sz="900" b="0" dirty="0">
                          <a:solidFill>
                            <a:schemeClr val="tx1"/>
                          </a:solidFill>
                        </a:rPr>
                        <a:t>Supporting children to build relationships</a:t>
                      </a:r>
                    </a:p>
                    <a:p>
                      <a:pPr algn="ctr"/>
                      <a:r>
                        <a:rPr lang="en-US" sz="900" b="0" dirty="0">
                          <a:solidFill>
                            <a:schemeClr val="tx1"/>
                          </a:solidFill>
                          <a:latin typeface="+mn-lt"/>
                          <a:cs typeface="Amatic SC" panose="00000500000000000000" pitchFamily="2" charset="-79"/>
                        </a:rPr>
                        <a:t>Dreams and Goals </a:t>
                      </a:r>
                      <a:endParaRPr lang="en-GB" sz="900" b="0" dirty="0">
                        <a:solidFill>
                          <a:schemeClr val="tx1"/>
                        </a:solidFill>
                        <a:latin typeface="+mn-lt"/>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tc>
                <a:tc gridSpan="2">
                  <a:txBody>
                    <a:bodyPr/>
                    <a:lstStyle/>
                    <a:p>
                      <a:pPr algn="ctr"/>
                      <a:r>
                        <a:rPr lang="en-US" sz="900" b="0" dirty="0">
                          <a:solidFill>
                            <a:schemeClr val="tx1"/>
                          </a:solidFill>
                        </a:rPr>
                        <a:t>Getting on and falling out. </a:t>
                      </a:r>
                    </a:p>
                    <a:p>
                      <a:pPr algn="ctr"/>
                      <a:r>
                        <a:rPr lang="en-US" sz="900" b="0" dirty="0">
                          <a:solidFill>
                            <a:schemeClr val="tx1"/>
                          </a:solidFill>
                        </a:rPr>
                        <a:t>How to deal with anger Emotions</a:t>
                      </a:r>
                    </a:p>
                    <a:p>
                      <a:pPr algn="ctr"/>
                      <a:r>
                        <a:rPr lang="en-US" sz="900" b="0" dirty="0">
                          <a:solidFill>
                            <a:schemeClr val="tx1"/>
                          </a:solidFill>
                        </a:rPr>
                        <a:t>Self - Confidence </a:t>
                      </a:r>
                    </a:p>
                    <a:p>
                      <a:pPr algn="ctr"/>
                      <a:r>
                        <a:rPr lang="en-US" sz="900" dirty="0"/>
                        <a:t>Build constructive and respectful relationships.</a:t>
                      </a:r>
                    </a:p>
                    <a:p>
                      <a:pPr algn="ctr"/>
                      <a:r>
                        <a:rPr lang="en-US" sz="900" dirty="0"/>
                        <a:t>Ask children to explain to others how they thought about a problem or an emotion and how they dealt with it. </a:t>
                      </a:r>
                      <a:endParaRPr lang="en-GB" sz="900" b="0" dirty="0">
                        <a:solidFill>
                          <a:schemeClr val="tx1"/>
                        </a:solidFill>
                        <a:latin typeface="+mn-lt"/>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a:r>
                        <a:rPr lang="en-US" sz="900" b="0" dirty="0">
                          <a:solidFill>
                            <a:schemeClr val="tx1"/>
                          </a:solidFill>
                        </a:rPr>
                        <a:t>Good to be me Feelings </a:t>
                      </a:r>
                    </a:p>
                    <a:p>
                      <a:pPr algn="ctr"/>
                      <a:r>
                        <a:rPr lang="en-US" sz="900" b="0" dirty="0">
                          <a:solidFill>
                            <a:schemeClr val="tx1"/>
                          </a:solidFill>
                        </a:rPr>
                        <a:t>Learning about qualities and differences </a:t>
                      </a:r>
                    </a:p>
                    <a:p>
                      <a:pPr algn="ctr"/>
                      <a:r>
                        <a:rPr lang="en-US" sz="900" b="0" dirty="0">
                          <a:solidFill>
                            <a:schemeClr val="tx1"/>
                          </a:solidFill>
                          <a:latin typeface="+mn-lt"/>
                          <a:cs typeface="Amatic SC" panose="00000500000000000000" pitchFamily="2" charset="-79"/>
                        </a:rPr>
                        <a:t>Celebrating differences</a:t>
                      </a:r>
                    </a:p>
                    <a:p>
                      <a:pPr algn="ctr"/>
                      <a:r>
                        <a:rPr lang="en-US" sz="900" dirty="0"/>
                        <a:t>Identify and moderate their own feelings socially and emotionally.</a:t>
                      </a:r>
                    </a:p>
                    <a:p>
                      <a:pPr algn="ctr"/>
                      <a:r>
                        <a:rPr lang="en-US" sz="900" dirty="0"/>
                        <a:t>Encourage them to think about their own feelings and those of others by giving explicit examples of how others might feel in particular scenarios </a:t>
                      </a:r>
                      <a:r>
                        <a:rPr lang="en-US" sz="900" b="0" dirty="0">
                          <a:solidFill>
                            <a:schemeClr val="tx1"/>
                          </a:solidFill>
                          <a:latin typeface="+mn-lt"/>
                          <a:cs typeface="Amatic SC" panose="00000500000000000000" pitchFamily="2" charset="-79"/>
                        </a:rPr>
                        <a:t> </a:t>
                      </a:r>
                      <a:endParaRPr lang="en-GB" sz="900" b="0" dirty="0">
                        <a:solidFill>
                          <a:schemeClr val="tx1"/>
                        </a:solidFill>
                        <a:latin typeface="+mn-lt"/>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a:r>
                        <a:rPr lang="en-US" sz="900" b="0" dirty="0">
                          <a:solidFill>
                            <a:schemeClr val="tx1"/>
                          </a:solidFill>
                        </a:rPr>
                        <a:t>Relationships </a:t>
                      </a:r>
                    </a:p>
                    <a:p>
                      <a:pPr algn="ctr"/>
                      <a:r>
                        <a:rPr lang="en-US" sz="900" b="0" dirty="0">
                          <a:solidFill>
                            <a:schemeClr val="tx1"/>
                          </a:solidFill>
                        </a:rPr>
                        <a:t>What makes a good friend? </a:t>
                      </a:r>
                    </a:p>
                    <a:p>
                      <a:pPr algn="ctr"/>
                      <a:r>
                        <a:rPr lang="en-US" sz="900" b="0" dirty="0">
                          <a:solidFill>
                            <a:schemeClr val="tx1"/>
                          </a:solidFill>
                        </a:rPr>
                        <a:t>Healthy 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rPr>
                        <a:t>Random acts of Kindness </a:t>
                      </a:r>
                    </a:p>
                    <a:p>
                      <a:pPr algn="ctr"/>
                      <a:r>
                        <a:rPr lang="en-US" sz="900" b="0" dirty="0">
                          <a:solidFill>
                            <a:schemeClr val="tx1"/>
                          </a:solidFill>
                          <a:latin typeface="+mn-lt"/>
                          <a:cs typeface="Amatic SC" panose="00000500000000000000" pitchFamily="2" charset="-79"/>
                        </a:rPr>
                        <a:t>Looking after pets </a:t>
                      </a:r>
                    </a:p>
                    <a:p>
                      <a:pPr algn="ctr"/>
                      <a:r>
                        <a:rPr lang="en-US" sz="900" b="0" dirty="0">
                          <a:solidFill>
                            <a:schemeClr val="tx1"/>
                          </a:solidFill>
                          <a:latin typeface="+mn-lt"/>
                          <a:cs typeface="Amatic SC" panose="00000500000000000000" pitchFamily="2" charset="-79"/>
                        </a:rPr>
                        <a:t>Looking After our Planet </a:t>
                      </a:r>
                    </a:p>
                    <a:p>
                      <a:pPr algn="ctr"/>
                      <a:r>
                        <a:rPr lang="en-US" sz="900" dirty="0"/>
                        <a:t>Give children strategies for staying calm in the face of frustration. Talk them through why we take turns, wait politely, tidy up after ourselves and so on</a:t>
                      </a:r>
                      <a:endParaRPr lang="en-GB" sz="900" b="0" dirty="0">
                        <a:solidFill>
                          <a:schemeClr val="tx1"/>
                        </a:solidFill>
                        <a:latin typeface="+mn-lt"/>
                        <a:cs typeface="Amatic SC" panose="00000500000000000000" pitchFamily="2" charset="-79"/>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r>
                        <a:rPr lang="en-US" sz="1200" b="0" dirty="0">
                          <a:solidFill>
                            <a:schemeClr val="tx1"/>
                          </a:solidFill>
                        </a:rPr>
                        <a:t>Looking after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1FFFF"/>
                    </a:solidFill>
                  </a:tcPr>
                </a:tc>
                <a:tc>
                  <a:txBody>
                    <a:bodyPr/>
                    <a:lstStyle/>
                    <a:p>
                      <a:pPr algn="ctr"/>
                      <a:r>
                        <a:rPr lang="en-US" sz="900" b="0" dirty="0">
                          <a:solidFill>
                            <a:schemeClr val="tx1"/>
                          </a:solidFill>
                        </a:rPr>
                        <a:t>Looking after others</a:t>
                      </a:r>
                    </a:p>
                    <a:p>
                      <a:pPr algn="ctr"/>
                      <a:r>
                        <a:rPr lang="en-US" sz="900" b="0" dirty="0">
                          <a:solidFill>
                            <a:schemeClr val="tx1"/>
                          </a:solidFill>
                        </a:rPr>
                        <a:t>Friendships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mn-lt"/>
                          <a:cs typeface="Amatic SC" panose="00000500000000000000" pitchFamily="2" charset="-79"/>
                        </a:rPr>
                        <a:t>Dreams and Goals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Show resilience and perseverance in the face of challenge.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Discuss why we take turns, wait politely, tidy up after ourselves and so on.</a:t>
                      </a:r>
                      <a:endParaRPr lang="en-GB" sz="900" b="0" dirty="0">
                        <a:solidFill>
                          <a:schemeClr val="tx1"/>
                        </a:solidFill>
                        <a:latin typeface="+mn-lt"/>
                        <a:cs typeface="Amatic SC" panose="00000500000000000000" pitchFamily="2" charset="-79"/>
                      </a:endParaRPr>
                    </a:p>
                    <a:p>
                      <a:pPr algn="ctr"/>
                      <a:endParaRPr lang="en-US" sz="900" b="0" dirty="0">
                        <a:solidFill>
                          <a:schemeClr val="tx1"/>
                        </a:solidFill>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900" b="0" dirty="0">
                          <a:solidFill>
                            <a:schemeClr val="tx1"/>
                          </a:solidFill>
                          <a:latin typeface="+mn-lt"/>
                          <a:cs typeface="Amatic SC" panose="00000500000000000000" pitchFamily="2" charset="-79"/>
                        </a:rPr>
                        <a:t>Taking part in sports day -  Winning and loosing </a:t>
                      </a:r>
                    </a:p>
                    <a:p>
                      <a:pPr algn="ctr"/>
                      <a:r>
                        <a:rPr lang="en-US" sz="900" b="0" dirty="0">
                          <a:solidFill>
                            <a:schemeClr val="tx1"/>
                          </a:solidFill>
                          <a:latin typeface="+mn-lt"/>
                          <a:cs typeface="Amatic SC" panose="00000500000000000000" pitchFamily="2" charset="-79"/>
                        </a:rPr>
                        <a:t>Changing me </a:t>
                      </a:r>
                    </a:p>
                    <a:p>
                      <a:pPr algn="ctr"/>
                      <a:r>
                        <a:rPr lang="en-US" sz="900" b="0" dirty="0">
                          <a:solidFill>
                            <a:schemeClr val="tx1"/>
                          </a:solidFill>
                          <a:latin typeface="+mn-lt"/>
                          <a:cs typeface="Amatic SC" panose="00000500000000000000" pitchFamily="2" charset="-79"/>
                        </a:rPr>
                        <a:t>Look how far I've come! </a:t>
                      </a:r>
                    </a:p>
                    <a:p>
                      <a:pPr algn="ctr"/>
                      <a:r>
                        <a:rPr lang="en-US" sz="900" dirty="0"/>
                        <a:t>Model positive behaviour and highlight exemplary behaviour of children in class, narrating what was kind and considerate about the behaviour.</a:t>
                      </a:r>
                      <a:endParaRPr lang="en-GB" sz="900" dirty="0"/>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3"/>
                  </a:ext>
                </a:extLst>
              </a:tr>
              <a:tr h="2301534">
                <a:tc vMerge="1">
                  <a:txBody>
                    <a:bodyPr/>
                    <a:lstStyle/>
                    <a:p>
                      <a:pPr algn="ctr"/>
                      <a:r>
                        <a:rPr lang="en-US" sz="2400" b="1" dirty="0">
                          <a:latin typeface="Amatic SC" panose="00000500000000000000" pitchFamily="2" charset="-79"/>
                          <a:cs typeface="Amatic SC" panose="00000500000000000000" pitchFamily="2" charset="-79"/>
                        </a:rPr>
                        <a:t>Self -  Regulation</a:t>
                      </a:r>
                    </a:p>
                    <a:p>
                      <a:pPr algn="ctr"/>
                      <a:r>
                        <a:rPr lang="en-US" sz="1800" b="1" dirty="0">
                          <a:latin typeface="Amatic SC" panose="00000500000000000000" pitchFamily="2" charset="-79"/>
                          <a:cs typeface="Amatic SC" panose="00000500000000000000" pitchFamily="2" charset="-79"/>
                        </a:rPr>
                        <a:t>Link to Behaviour for Learning  </a:t>
                      </a:r>
                      <a:endParaRPr lang="en-GB" sz="1800" b="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marL="0" indent="0" algn="l">
                        <a:buFont typeface="Wingdings" panose="05000000000000000000" pitchFamily="2" charset="2"/>
                        <a:buNone/>
                      </a:pPr>
                      <a:r>
                        <a:rPr lang="en-US" sz="900" dirty="0">
                          <a:solidFill>
                            <a:schemeClr val="tx1"/>
                          </a:solidFill>
                          <a:latin typeface="+mn-lt"/>
                          <a:cs typeface="RM Typerighter old" panose="00000400000000000000" pitchFamily="2" charset="-79"/>
                        </a:rPr>
                        <a:t>Show an understanding of their own feelings and those of others, and begin to </a:t>
                      </a:r>
                      <a:r>
                        <a:rPr lang="en-US" sz="900" b="1" dirty="0">
                          <a:solidFill>
                            <a:schemeClr val="tx1"/>
                          </a:solidFill>
                          <a:latin typeface="+mn-lt"/>
                          <a:cs typeface="RM Typerighter old" panose="00000400000000000000" pitchFamily="2" charset="-79"/>
                        </a:rPr>
                        <a:t>regulate their behaviour accordingly</a:t>
                      </a:r>
                      <a:r>
                        <a:rPr lang="en-US" sz="900" dirty="0">
                          <a:solidFill>
                            <a:schemeClr val="tx1"/>
                          </a:solidFill>
                          <a:latin typeface="+mn-lt"/>
                          <a:cs typeface="RM Typerighter old" panose="00000400000000000000" pitchFamily="2" charset="-79"/>
                        </a:rPr>
                        <a:t>. Set and work towards simple goals, being able to wait for what they want and </a:t>
                      </a:r>
                      <a:r>
                        <a:rPr lang="en-US" sz="900" b="1" dirty="0">
                          <a:solidFill>
                            <a:schemeClr val="tx1"/>
                          </a:solidFill>
                          <a:latin typeface="+mn-lt"/>
                          <a:cs typeface="RM Typerighter old" panose="00000400000000000000" pitchFamily="2" charset="-79"/>
                        </a:rPr>
                        <a:t>control their immediate impulses when appropriate</a:t>
                      </a:r>
                      <a:r>
                        <a:rPr lang="en-US" sz="900" dirty="0">
                          <a:solidFill>
                            <a:schemeClr val="tx1"/>
                          </a:solidFill>
                          <a:latin typeface="+mn-lt"/>
                          <a:cs typeface="RM Typerighter old" panose="00000400000000000000" pitchFamily="2" charset="-79"/>
                        </a:rPr>
                        <a:t>. Give </a:t>
                      </a:r>
                      <a:r>
                        <a:rPr lang="en-US" sz="900" b="1" dirty="0">
                          <a:solidFill>
                            <a:schemeClr val="tx1"/>
                          </a:solidFill>
                          <a:latin typeface="+mn-lt"/>
                          <a:cs typeface="RM Typerighter old" panose="00000400000000000000" pitchFamily="2" charset="-79"/>
                        </a:rPr>
                        <a:t>focused attention to what the teacher says</a:t>
                      </a:r>
                      <a:r>
                        <a:rPr lang="en-US" sz="900" dirty="0">
                          <a:solidFill>
                            <a:schemeClr val="tx1"/>
                          </a:solidFill>
                          <a:latin typeface="+mn-lt"/>
                          <a:cs typeface="RM Typerighter old" panose="00000400000000000000" pitchFamily="2" charset="-79"/>
                        </a:rPr>
                        <a:t>, responding appropriately even when engaged in activity, and show an ability to follow instructions involving several ideas or actions.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Controlling own feelings and behaviours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Applying personalised strategies to return to a state of calm</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Being able to curb impulsive behaviours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Being able to concentrate on a task</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Being able to ignore distractions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Planning</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Thinking before acting</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mn-lt"/>
                          <a:ea typeface="+mn-ea"/>
                          <a:cs typeface="+mn-cs"/>
                        </a:rPr>
                        <a:t>Persisting in the face of difficulty.</a:t>
                      </a: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400" dirty="0">
                        <a:latin typeface="Amatic SC" panose="00000500000000000000" pitchFamily="2" charset="-79"/>
                        <a:cs typeface="Amatic SC" panose="00000500000000000000" pitchFamily="2" charset="-79"/>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EFFF"/>
                    </a:solidFill>
                  </a:tcPr>
                </a:tc>
                <a:tc gridSpan="4">
                  <a:txBody>
                    <a:bodyPr/>
                    <a:lstStyle/>
                    <a:p>
                      <a:pPr algn="ctr"/>
                      <a:endParaRPr lang="en-US" sz="1100" b="0" i="1" kern="1200" dirty="0">
                        <a:solidFill>
                          <a:schemeClr val="tx1"/>
                        </a:solidFill>
                        <a:effectLst/>
                        <a:latin typeface="+mn-lt"/>
                        <a:ea typeface="+mn-ea"/>
                        <a:cs typeface="+mn-cs"/>
                      </a:endParaRPr>
                    </a:p>
                    <a:p>
                      <a:pPr algn="ctr"/>
                      <a:r>
                        <a:rPr lang="en-US" sz="1100" b="0" i="1" kern="1200" dirty="0">
                          <a:solidFill>
                            <a:schemeClr val="tx1"/>
                          </a:solidFill>
                          <a:effectLst/>
                          <a:latin typeface="+mn-lt"/>
                          <a:ea typeface="+mn-ea"/>
                          <a:cs typeface="+mn-cs"/>
                        </a:rPr>
                        <a:t>“Self-regulatory skills can be defined as the ability of children to manage their own behaviour and aspects of their learning. In the early years, efforts to develop self-regulation often seek to improve levels of self-control and reduce impulsivity. Activities typically include supporting children in articulating their plans and learning strategies and reviewing what they have done.” Education Endowment Foundation.</a:t>
                      </a:r>
                      <a:endParaRPr lang="en-GB" sz="1100" i="1" dirty="0">
                        <a:solidFill>
                          <a:schemeClr val="tx1"/>
                        </a:solidFill>
                        <a:latin typeface="+mn-lt"/>
                      </a:endParaRPr>
                    </a:p>
                  </a:txBody>
                  <a:tcPr marL="91444" marR="91444"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DF9108A8-346D-A102-8140-C01176D80202}"/>
              </a:ext>
            </a:extLst>
          </p:cNvPr>
          <p:cNvGraphicFramePr>
            <a:graphicFrameLocks noGrp="1"/>
          </p:cNvGraphicFramePr>
          <p:nvPr>
            <p:extLst>
              <p:ext uri="{D42A27DB-BD31-4B8C-83A1-F6EECF244321}">
                <p14:modId xmlns:p14="http://schemas.microsoft.com/office/powerpoint/2010/main" val="1653032905"/>
              </p:ext>
            </p:extLst>
          </p:nvPr>
        </p:nvGraphicFramePr>
        <p:xfrm>
          <a:off x="429532" y="195263"/>
          <a:ext cx="11458573" cy="5936528"/>
        </p:xfrm>
        <a:graphic>
          <a:graphicData uri="http://schemas.openxmlformats.org/drawingml/2006/table">
            <a:tbl>
              <a:tblPr firstRow="1" bandRow="1">
                <a:tableStyleId>{5C22544A-7EE6-4342-B048-85BDC9FD1C3A}</a:tableStyleId>
              </a:tblPr>
              <a:tblGrid>
                <a:gridCol w="1579330">
                  <a:extLst>
                    <a:ext uri="{9D8B030D-6E8A-4147-A177-3AD203B41FA5}">
                      <a16:colId xmlns:a16="http://schemas.microsoft.com/office/drawing/2014/main" val="20000"/>
                    </a:ext>
                  </a:extLst>
                </a:gridCol>
                <a:gridCol w="1694548">
                  <a:extLst>
                    <a:ext uri="{9D8B030D-6E8A-4147-A177-3AD203B41FA5}">
                      <a16:colId xmlns:a16="http://schemas.microsoft.com/office/drawing/2014/main" val="20001"/>
                    </a:ext>
                  </a:extLst>
                </a:gridCol>
                <a:gridCol w="1636939">
                  <a:extLst>
                    <a:ext uri="{9D8B030D-6E8A-4147-A177-3AD203B41FA5}">
                      <a16:colId xmlns:a16="http://schemas.microsoft.com/office/drawing/2014/main" val="20002"/>
                    </a:ext>
                  </a:extLst>
                </a:gridCol>
                <a:gridCol w="1636939">
                  <a:extLst>
                    <a:ext uri="{9D8B030D-6E8A-4147-A177-3AD203B41FA5}">
                      <a16:colId xmlns:a16="http://schemas.microsoft.com/office/drawing/2014/main" val="20003"/>
                    </a:ext>
                  </a:extLst>
                </a:gridCol>
                <a:gridCol w="1636939">
                  <a:extLst>
                    <a:ext uri="{9D8B030D-6E8A-4147-A177-3AD203B41FA5}">
                      <a16:colId xmlns:a16="http://schemas.microsoft.com/office/drawing/2014/main" val="20004"/>
                    </a:ext>
                  </a:extLst>
                </a:gridCol>
                <a:gridCol w="1636939">
                  <a:extLst>
                    <a:ext uri="{9D8B030D-6E8A-4147-A177-3AD203B41FA5}">
                      <a16:colId xmlns:a16="http://schemas.microsoft.com/office/drawing/2014/main" val="20005"/>
                    </a:ext>
                  </a:extLst>
                </a:gridCol>
                <a:gridCol w="1636939">
                  <a:extLst>
                    <a:ext uri="{9D8B030D-6E8A-4147-A177-3AD203B41FA5}">
                      <a16:colId xmlns:a16="http://schemas.microsoft.com/office/drawing/2014/main" val="20006"/>
                    </a:ext>
                  </a:extLst>
                </a:gridCol>
              </a:tblGrid>
              <a:tr h="460571">
                <a:tc>
                  <a:txBody>
                    <a:bodyPr/>
                    <a:lstStyle/>
                    <a:p>
                      <a:pPr algn="ctr"/>
                      <a:endParaRPr lang="en-GB" sz="1800" dirty="0"/>
                    </a:p>
                  </a:txBody>
                  <a:tcPr marL="91434" marR="91434" marT="45722" marB="4572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Autumn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50000"/>
                            </a:schemeClr>
                          </a:solidFill>
                          <a:latin typeface="Amatic SC" panose="00000500000000000000" pitchFamily="2" charset="-79"/>
                          <a:cs typeface="Amatic SC" panose="00000500000000000000" pitchFamily="2" charset="-79"/>
                        </a:rPr>
                        <a:t>Autumn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Spring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Spring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Summer 1</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2400" dirty="0">
                          <a:solidFill>
                            <a:schemeClr val="bg1">
                              <a:lumMod val="50000"/>
                            </a:schemeClr>
                          </a:solidFill>
                          <a:latin typeface="Amatic SC" panose="00000500000000000000" pitchFamily="2" charset="-79"/>
                          <a:cs typeface="Amatic SC" panose="00000500000000000000" pitchFamily="2" charset="-79"/>
                        </a:rPr>
                        <a:t>Summer 2</a:t>
                      </a:r>
                      <a:endParaRPr lang="en-GB" sz="24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462230">
                <a:tc>
                  <a:txBody>
                    <a:bodyPr/>
                    <a:lstStyle/>
                    <a:p>
                      <a:pPr algn="ctr"/>
                      <a:r>
                        <a:rPr lang="en-US" sz="2000" b="0" dirty="0">
                          <a:latin typeface="Amatic SC" panose="00000500000000000000" pitchFamily="2" charset="-79"/>
                          <a:cs typeface="Amatic SC" panose="00000500000000000000" pitchFamily="2" charset="-79"/>
                        </a:rPr>
                        <a:t>Themes </a:t>
                      </a:r>
                      <a:endParaRPr lang="en-GB" sz="2000" b="0" dirty="0">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dirty="0">
                          <a:latin typeface="Amatic SC" panose="00000500000000000000" pitchFamily="2" charset="-79"/>
                          <a:cs typeface="Amatic SC" panose="00000500000000000000" pitchFamily="2" charset="-79"/>
                        </a:rPr>
                        <a:t>Who am I!</a:t>
                      </a:r>
                    </a:p>
                  </a:txBody>
                  <a:tcPr marL="91429" marR="9142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Terrific Tales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 Food Glorious food</a:t>
                      </a:r>
                    </a:p>
                  </a:txBody>
                  <a:tcPr marL="91429" marR="9142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200" dirty="0">
                          <a:latin typeface="Amatic SC" panose="00000500000000000000" pitchFamily="2" charset="-79"/>
                          <a:cs typeface="Amatic SC" panose="00000500000000000000" pitchFamily="2" charset="-79"/>
                        </a:rPr>
                        <a:t>Amazing animals     Come outside</a:t>
                      </a:r>
                    </a:p>
                  </a:txBody>
                  <a:tcPr marL="91429" marR="9142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On the move</a:t>
                      </a:r>
                    </a:p>
                  </a:txBody>
                  <a:tcPr marL="91429" marR="9142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081604">
                <a:tc rowSpan="4">
                  <a:txBody>
                    <a:bodyPr/>
                    <a:lstStyle/>
                    <a:p>
                      <a:pPr algn="ctr"/>
                      <a:r>
                        <a:rPr lang="en-US" sz="1400" b="1" dirty="0">
                          <a:latin typeface="Amatic SC" panose="00000500000000000000" pitchFamily="2" charset="-79"/>
                          <a:cs typeface="Amatic SC" panose="00000500000000000000" pitchFamily="2" charset="-79"/>
                        </a:rPr>
                        <a:t>Physical development </a:t>
                      </a:r>
                    </a:p>
                    <a:p>
                      <a:pPr algn="ctr"/>
                      <a:endParaRPr lang="en-US" sz="700" b="0" dirty="0">
                        <a:latin typeface="Amatic SC" panose="00000500000000000000" pitchFamily="2" charset="-79"/>
                        <a:cs typeface="Amatic SC" panose="00000500000000000000" pitchFamily="2" charset="-79"/>
                      </a:endParaRPr>
                    </a:p>
                    <a:p>
                      <a:pPr algn="ctr"/>
                      <a:endParaRPr lang="en-US" sz="700" b="0" dirty="0">
                        <a:latin typeface="Amatic SC" panose="00000500000000000000" pitchFamily="2" charset="-79"/>
                        <a:cs typeface="Amatic SC" panose="00000500000000000000" pitchFamily="2" charset="-79"/>
                      </a:endParaRPr>
                    </a:p>
                    <a:p>
                      <a:pPr algn="ctr"/>
                      <a:endParaRPr lang="en-US" sz="700" b="0" dirty="0">
                        <a:latin typeface="Amatic SC" panose="00000500000000000000" pitchFamily="2" charset="-79"/>
                        <a:cs typeface="Amatic SC" panose="00000500000000000000" pitchFamily="2" charset="-79"/>
                      </a:endParaRPr>
                    </a:p>
                    <a:p>
                      <a:pPr algn="ctr"/>
                      <a:endParaRPr lang="en-US" sz="700" b="0" dirty="0">
                        <a:latin typeface="Amatic SC" panose="00000500000000000000" pitchFamily="2" charset="-79"/>
                        <a:cs typeface="Amatic SC" panose="00000500000000000000" pitchFamily="2" charset="-79"/>
                      </a:endParaRPr>
                    </a:p>
                    <a:p>
                      <a:pPr algn="ctr"/>
                      <a:endParaRPr lang="en-US" sz="700" b="0" dirty="0">
                        <a:latin typeface="Amatic SC" panose="00000500000000000000" pitchFamily="2" charset="-79"/>
                        <a:cs typeface="Amatic SC" panose="00000500000000000000" pitchFamily="2" charset="-79"/>
                      </a:endParaRPr>
                    </a:p>
                    <a:p>
                      <a:pPr algn="ctr"/>
                      <a:r>
                        <a:rPr lang="en-US" sz="2000" b="0" dirty="0">
                          <a:latin typeface="Amatic SC" panose="00000500000000000000" pitchFamily="2" charset="-79"/>
                          <a:cs typeface="Amatic SC" panose="00000500000000000000" pitchFamily="2" charset="-79"/>
                        </a:rPr>
                        <a:t>Fine motor </a:t>
                      </a:r>
                    </a:p>
                    <a:p>
                      <a:pPr algn="ctr"/>
                      <a:r>
                        <a:rPr lang="en-US" sz="400" dirty="0"/>
                        <a:t>Continuously check the process of children’s handwriting (pencil grip and letter formation, including directionality). Provide extra help and guidance when needed.</a:t>
                      </a:r>
                    </a:p>
                    <a:p>
                      <a:pPr algn="ctr"/>
                      <a:endParaRPr lang="en-US" sz="500" dirty="0"/>
                    </a:p>
                    <a:p>
                      <a:pPr algn="ctr"/>
                      <a:r>
                        <a:rPr lang="en-US" sz="1050" b="1" dirty="0">
                          <a:solidFill>
                            <a:srgbClr val="CC66FF"/>
                          </a:solidFill>
                          <a:latin typeface="Amatic SC" panose="00000500000000000000" pitchFamily="2" charset="-79"/>
                          <a:cs typeface="Amatic SC" panose="00000500000000000000" pitchFamily="2" charset="-79"/>
                        </a:rPr>
                        <a:t>Daily opportunities for Fine Motor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Amatic SC" panose="00000500000000000000" pitchFamily="2" charset="-79"/>
                          <a:cs typeface="Amatic SC" panose="00000500000000000000" pitchFamily="2" charset="-79"/>
                        </a:rPr>
                        <a:t>Gross motor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0" dirty="0">
                        <a:latin typeface="Amatic SC" panose="00000500000000000000" pitchFamily="2" charset="-79"/>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solidFill>
                            <a:srgbClr val="CC66FF"/>
                          </a:solidFill>
                          <a:latin typeface="Amatic SC" panose="00000500000000000000" pitchFamily="2" charset="-79"/>
                          <a:cs typeface="Amatic SC" panose="00000500000000000000" pitchFamily="2" charset="-79"/>
                        </a:rPr>
                        <a:t>Weekly Yoga Lesson </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l"/>
                      <a:r>
                        <a:rPr lang="en-US" sz="1000" dirty="0"/>
                        <a:t>Physical activity is </a:t>
                      </a:r>
                      <a:r>
                        <a:rPr lang="en-US" sz="1000" b="1" dirty="0"/>
                        <a:t>vital</a:t>
                      </a:r>
                      <a:r>
                        <a:rPr lang="en-US" sz="1000" dirty="0"/>
                        <a:t> in children’s all-round development, enabling them to </a:t>
                      </a:r>
                      <a:r>
                        <a:rPr lang="en-US" sz="1000" b="1" dirty="0"/>
                        <a:t>pursue happy, healthy and active lives</a:t>
                      </a:r>
                      <a:r>
                        <a:rPr lang="en-US" sz="1000" dirty="0"/>
                        <a:t>. Gross and fine motor experiences develop incrementally throughout early childhood, starting with </a:t>
                      </a:r>
                      <a:r>
                        <a:rPr lang="en-US" sz="1000" b="1" dirty="0"/>
                        <a:t>sensory explorations </a:t>
                      </a:r>
                      <a:r>
                        <a:rPr lang="en-US" sz="1000" dirty="0"/>
                        <a:t>and the development of a </a:t>
                      </a:r>
                      <a:r>
                        <a:rPr lang="en-US" sz="1000" b="1" dirty="0"/>
                        <a:t>child’s strength, co-ordination and positional awareness </a:t>
                      </a:r>
                      <a:r>
                        <a:rPr lang="en-US" sz="1000" dirty="0"/>
                        <a:t>through tummy time, crawling and play movement with both objects and adults. By creating games and providing opportunities for play both indoors and outdoors, adults can support children to develop their </a:t>
                      </a:r>
                      <a:r>
                        <a:rPr lang="en-US" sz="1000" b="1" dirty="0"/>
                        <a:t>core strength, stability, balance, spatial awareness</a:t>
                      </a:r>
                      <a:r>
                        <a:rPr lang="en-US" sz="1000" dirty="0"/>
                        <a:t>, co-ordination and agility. Gross motor skills provide the foundation for developing healthy bodies and social and emotional well-being. </a:t>
                      </a:r>
                      <a:r>
                        <a:rPr lang="en-US" sz="1000" b="1" dirty="0"/>
                        <a:t>Fine motor control and precision helps with hand-eye co-ordination</a:t>
                      </a:r>
                      <a:r>
                        <a:rPr lang="en-US" sz="1000" dirty="0"/>
                        <a:t>, which is later linked to </a:t>
                      </a:r>
                      <a:r>
                        <a:rPr lang="en-US" sz="1000" b="1" dirty="0"/>
                        <a:t>early literacy</a:t>
                      </a:r>
                      <a:r>
                        <a:rPr lang="en-US" sz="1000" dirty="0"/>
                        <a:t>. Repeated and varied opportunities to explore and play with small world activities, puzzles, arts and crafts and the practice of using small tools, with feedback and support from adults, allow children to develop </a:t>
                      </a:r>
                      <a:r>
                        <a:rPr lang="en-US" sz="1000" b="1" dirty="0"/>
                        <a:t>proficiency, control and confidence.</a:t>
                      </a:r>
                      <a:endParaRPr lang="en-US" sz="1000" b="1" dirty="0">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2"/>
                  </a:ext>
                </a:extLst>
              </a:tr>
              <a:tr h="1432634">
                <a:tc vMerge="1">
                  <a:txBody>
                    <a:bodyPr/>
                    <a:lstStyle/>
                    <a:p>
                      <a:pPr algn="ctr"/>
                      <a:r>
                        <a:rPr lang="en-US" sz="4000" b="0" dirty="0">
                          <a:latin typeface="Amatic SC" panose="00000500000000000000" pitchFamily="2" charset="-79"/>
                          <a:cs typeface="Amatic SC" panose="00000500000000000000" pitchFamily="2" charset="-79"/>
                        </a:rPr>
                        <a:t>Fine motor </a:t>
                      </a:r>
                      <a:endParaRPr lang="en-GB" sz="40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latin typeface="+mn-lt"/>
                          <a:cs typeface="Amatic SC" panose="00000500000000000000" pitchFamily="2" charset="-79"/>
                        </a:rPr>
                        <a:t>Threading, cutting, weaving, playdough, Fine Motor activities. </a:t>
                      </a:r>
                    </a:p>
                    <a:p>
                      <a:pPr algn="ctr"/>
                      <a:r>
                        <a:rPr lang="en-US" sz="800" dirty="0">
                          <a:solidFill>
                            <a:schemeClr val="tx1"/>
                          </a:solidFill>
                        </a:rPr>
                        <a:t>Manipulate objects with good fine motor skills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Draw lines and circles using gross motor movements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Hold pencil/paint brush beyond whole hand grasp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Pencil Grip </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800" dirty="0">
                          <a:solidFill>
                            <a:schemeClr val="tx1"/>
                          </a:solidFill>
                          <a:latin typeface="+mn-lt"/>
                          <a:cs typeface="Amatic SC" panose="00000500000000000000" pitchFamily="2" charset="-79"/>
                        </a:rPr>
                        <a:t>Threading, cutting, weaving, playdough, Fine Motor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Develop muscle tone to put pencil pressure on paper Use tools to effect changes to materials Show preference for dominant hand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t>Engage children in structured activities: guide them in what to draw, write or copy. Teach and model correct letter formation.</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Threading, cutting, weaving, playdough, Fine Motor activities. </a:t>
                      </a:r>
                    </a:p>
                    <a:p>
                      <a:pPr algn="ctr"/>
                      <a:r>
                        <a:rPr lang="en-US" sz="800" dirty="0">
                          <a:solidFill>
                            <a:schemeClr val="tx1"/>
                          </a:solidFill>
                        </a:rPr>
                        <a:t>Begin to form letters correctly Handle tools, objects, construction and malleable materials with increasing control</a:t>
                      </a:r>
                    </a:p>
                    <a:p>
                      <a:pPr algn="ctr"/>
                      <a:r>
                        <a:rPr lang="en-US" sz="800" dirty="0"/>
                        <a:t>Encourage children to draw freely.</a:t>
                      </a:r>
                    </a:p>
                    <a:p>
                      <a:pPr algn="ctr"/>
                      <a:r>
                        <a:rPr lang="en-US" sz="800" b="0" i="0" kern="1200" dirty="0">
                          <a:solidFill>
                            <a:schemeClr val="dk1"/>
                          </a:solidFill>
                          <a:effectLst/>
                          <a:latin typeface="+mn-lt"/>
                          <a:ea typeface="+mn-ea"/>
                          <a:cs typeface="+mn-cs"/>
                        </a:rPr>
                        <a:t>Holding Small Items / </a:t>
                      </a:r>
                    </a:p>
                    <a:p>
                      <a:pPr algn="ctr"/>
                      <a:r>
                        <a:rPr lang="en-US" sz="800" b="0" i="0" kern="1200" dirty="0">
                          <a:solidFill>
                            <a:schemeClr val="dk1"/>
                          </a:solidFill>
                          <a:effectLst/>
                          <a:latin typeface="+mn-lt"/>
                          <a:ea typeface="+mn-ea"/>
                          <a:cs typeface="+mn-cs"/>
                        </a:rPr>
                        <a:t>Button Clothing / </a:t>
                      </a:r>
                    </a:p>
                    <a:p>
                      <a:pPr algn="ctr"/>
                      <a:r>
                        <a:rPr lang="en-US" sz="800" b="0" i="0" kern="1200" dirty="0">
                          <a:solidFill>
                            <a:schemeClr val="dk1"/>
                          </a:solidFill>
                          <a:effectLst/>
                          <a:latin typeface="+mn-lt"/>
                          <a:ea typeface="+mn-ea"/>
                          <a:cs typeface="+mn-cs"/>
                        </a:rPr>
                        <a:t>Cutting with Scissors</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Threading, cutting, weaving, playdough, Fine Motor activities. </a:t>
                      </a:r>
                    </a:p>
                    <a:p>
                      <a:pPr algn="ctr"/>
                      <a:r>
                        <a:rPr lang="en-US" sz="800" dirty="0">
                          <a:solidFill>
                            <a:schemeClr val="tx1"/>
                          </a:solidFill>
                        </a:rPr>
                        <a:t>Hold pencil effectively with comfortable grip Forms recognisable letters most correctly formed</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Threading, cutting, weaving, playdough, Fine Motor activities. </a:t>
                      </a:r>
                    </a:p>
                    <a:p>
                      <a:pPr algn="ctr"/>
                      <a:r>
                        <a:rPr lang="en-US" sz="800" dirty="0">
                          <a:solidFill>
                            <a:schemeClr val="tx1"/>
                          </a:solidFill>
                        </a:rPr>
                        <a:t>Develop pencil grip and letter formation continually </a:t>
                      </a:r>
                    </a:p>
                    <a:p>
                      <a:pPr algn="ctr" fontAlgn="base"/>
                      <a:r>
                        <a:rPr lang="en-US" sz="800" b="0" i="0" kern="1200" dirty="0">
                          <a:solidFill>
                            <a:schemeClr val="dk1"/>
                          </a:solidFill>
                          <a:effectLst/>
                          <a:latin typeface="+mn-lt"/>
                          <a:ea typeface="+mn-ea"/>
                          <a:cs typeface="+mn-cs"/>
                        </a:rPr>
                        <a:t>Use one hand consistently for fine motor tasks</a:t>
                      </a:r>
                    </a:p>
                    <a:p>
                      <a:pPr algn="ctr" fontAlgn="base"/>
                      <a:r>
                        <a:rPr lang="en-US" sz="800" b="0" i="0" kern="1200" dirty="0">
                          <a:solidFill>
                            <a:schemeClr val="dk1"/>
                          </a:solidFill>
                          <a:effectLst/>
                          <a:latin typeface="+mn-lt"/>
                          <a:ea typeface="+mn-ea"/>
                          <a:cs typeface="+mn-cs"/>
                        </a:rPr>
                        <a:t>Cut along a straight line with scissors / </a:t>
                      </a:r>
                    </a:p>
                    <a:p>
                      <a:pPr algn="ctr" fontAlgn="base"/>
                      <a:r>
                        <a:rPr lang="en-US" sz="800" b="0" i="0" kern="1200" dirty="0">
                          <a:solidFill>
                            <a:schemeClr val="dk1"/>
                          </a:solidFill>
                          <a:effectLst/>
                          <a:latin typeface="+mn-lt"/>
                          <a:ea typeface="+mn-ea"/>
                          <a:cs typeface="+mn-cs"/>
                        </a:rPr>
                        <a:t>Start to cut along a curved line, like a circle / Draw a cross</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Threading, cutting, weaving, playdough, Fine Motor activities. </a:t>
                      </a:r>
                    </a:p>
                    <a:p>
                      <a:pPr algn="ctr"/>
                      <a:r>
                        <a:rPr lang="en-GB" sz="800" dirty="0">
                          <a:solidFill>
                            <a:schemeClr val="tx1"/>
                          </a:solidFill>
                        </a:rPr>
                        <a:t>Form letters correctly</a:t>
                      </a:r>
                    </a:p>
                    <a:p>
                      <a:pPr algn="ctr" fontAlgn="base"/>
                      <a:r>
                        <a:rPr lang="en-US" sz="800" b="0" i="0" kern="1200" dirty="0">
                          <a:solidFill>
                            <a:schemeClr val="dk1"/>
                          </a:solidFill>
                          <a:effectLst/>
                          <a:latin typeface="+mn-lt"/>
                          <a:ea typeface="+mn-ea"/>
                          <a:cs typeface="+mn-cs"/>
                        </a:rPr>
                        <a:t>Copy a square</a:t>
                      </a:r>
                    </a:p>
                    <a:p>
                      <a:pPr algn="ctr" fontAlgn="base"/>
                      <a:r>
                        <a:rPr lang="en-US" sz="800" b="0" i="0" kern="1200" dirty="0">
                          <a:solidFill>
                            <a:schemeClr val="dk1"/>
                          </a:solidFill>
                          <a:effectLst/>
                          <a:latin typeface="+mn-lt"/>
                          <a:ea typeface="+mn-ea"/>
                          <a:cs typeface="+mn-cs"/>
                        </a:rPr>
                        <a:t>Begin to draw diagonal lines, like in a triangle / Start to colour inside the lines of a picture</a:t>
                      </a:r>
                    </a:p>
                    <a:p>
                      <a:pPr algn="ctr" fontAlgn="base"/>
                      <a:r>
                        <a:rPr lang="en-US" sz="800" b="0" i="0" kern="1200" dirty="0">
                          <a:solidFill>
                            <a:schemeClr val="dk1"/>
                          </a:solidFill>
                          <a:effectLst/>
                          <a:latin typeface="+mn-lt"/>
                          <a:ea typeface="+mn-ea"/>
                          <a:cs typeface="+mn-cs"/>
                        </a:rPr>
                        <a:t>Start to draw pictures that are recognisable / </a:t>
                      </a:r>
                    </a:p>
                    <a:p>
                      <a:pPr algn="ctr" fontAlgn="base"/>
                      <a:r>
                        <a:rPr lang="en-US" sz="800" b="0" i="0" kern="1200" dirty="0">
                          <a:solidFill>
                            <a:schemeClr val="dk1"/>
                          </a:solidFill>
                          <a:effectLst/>
                          <a:latin typeface="+mn-lt"/>
                          <a:ea typeface="+mn-ea"/>
                          <a:cs typeface="+mn-cs"/>
                        </a:rPr>
                        <a:t>Build things with smaller linking blocks, such as Duplo or Lego</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r h="143263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latin typeface="Amatic SC" panose="00000500000000000000" pitchFamily="2" charset="-79"/>
                          <a:cs typeface="Amatic SC" panose="00000500000000000000" pitchFamily="2" charset="-79"/>
                        </a:rPr>
                        <a:t>Gross motor </a:t>
                      </a:r>
                      <a:endParaRPr lang="en-GB" sz="40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latin typeface="+mn-lt"/>
                          <a:cs typeface="Amatic SC" panose="00000500000000000000" pitchFamily="2" charset="-79"/>
                        </a:rPr>
                        <a:t>Cooperation games i.e. parachute games.</a:t>
                      </a:r>
                    </a:p>
                    <a:p>
                      <a:pPr algn="ctr"/>
                      <a:r>
                        <a:rPr lang="en-US" sz="800" dirty="0">
                          <a:solidFill>
                            <a:schemeClr val="tx1"/>
                          </a:solidFill>
                          <a:latin typeface="+mn-lt"/>
                          <a:cs typeface="Amatic SC" panose="00000500000000000000" pitchFamily="2" charset="-79"/>
                        </a:rPr>
                        <a:t>Climbing – outdoor equipment</a:t>
                      </a:r>
                    </a:p>
                    <a:p>
                      <a:pPr algn="ctr"/>
                      <a:r>
                        <a:rPr lang="en-US" sz="800" dirty="0">
                          <a:solidFill>
                            <a:schemeClr val="tx1"/>
                          </a:solidFill>
                          <a:latin typeface="+mn-lt"/>
                          <a:cs typeface="Amatic SC" panose="00000500000000000000" pitchFamily="2" charset="-79"/>
                        </a:rPr>
                        <a:t> Different ways of moving to be explored with children</a:t>
                      </a:r>
                    </a:p>
                    <a:p>
                      <a:pPr algn="ctr"/>
                      <a:r>
                        <a:rPr lang="en-US" sz="800" dirty="0">
                          <a:solidFill>
                            <a:schemeClr val="tx1"/>
                          </a:solidFill>
                          <a:latin typeface="+mn-lt"/>
                          <a:cs typeface="Amatic SC" panose="00000500000000000000" pitchFamily="2" charset="-79"/>
                        </a:rPr>
                        <a:t>Changing for PE / </a:t>
                      </a:r>
                      <a:r>
                        <a:rPr lang="en-US" sz="800" dirty="0"/>
                        <a:t>Help individual children to develop good personal hygiene. Acknowledge and praise their efforts. Provide regular reminders about thorough handwashing and toileting. </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Ball skills- throwing and catching.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Crates play- climbing. Skipping ropes in outside area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dance related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t>Provide a range of wheeled resources for children to balance, sit or ride on, or pull and push. Two-wheeled balance bikes and pedal bikes., wheelbarrows, prams and carts are all good options</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800" dirty="0">
                          <a:solidFill>
                            <a:schemeClr val="tx1"/>
                          </a:solidFill>
                          <a:latin typeface="+mn-lt"/>
                          <a:cs typeface="Amatic SC" panose="00000500000000000000" pitchFamily="2" charset="-79"/>
                        </a:rPr>
                        <a:t>Ball skills- aiming, dribbling, pushing, throwing &amp; catching, patting, or kicking</a:t>
                      </a:r>
                    </a:p>
                    <a:p>
                      <a:pPr algn="ctr"/>
                      <a:r>
                        <a:rPr lang="en-US" sz="800" dirty="0"/>
                        <a:t>Ensure that spaces are accessible to children with varying confidence levels, skills and needs. Provide a wide range of activities to support a broad range of abilities.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Dance / moving to music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Gymnastics ./ Balance </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800" dirty="0">
                          <a:solidFill>
                            <a:schemeClr val="tx1"/>
                          </a:solidFill>
                          <a:latin typeface="+mn-lt"/>
                          <a:cs typeface="Amatic SC" panose="00000500000000000000" pitchFamily="2" charset="-79"/>
                        </a:rPr>
                        <a:t>Balance- children moving with confidence </a:t>
                      </a:r>
                    </a:p>
                    <a:p>
                      <a:pPr algn="ctr"/>
                      <a:r>
                        <a:rPr lang="en-US" sz="800" dirty="0">
                          <a:solidFill>
                            <a:schemeClr val="tx1"/>
                          </a:solidFill>
                          <a:latin typeface="+mn-lt"/>
                          <a:cs typeface="Amatic SC" panose="00000500000000000000" pitchFamily="2" charset="-79"/>
                        </a:rPr>
                        <a:t>dance related activities </a:t>
                      </a:r>
                    </a:p>
                    <a:p>
                      <a:pPr algn="ctr"/>
                      <a:r>
                        <a:rPr lang="en-US" sz="800" dirty="0"/>
                        <a:t>Provide opportunities for children to, spin, rock, tilt, fall, slide and bounce. </a:t>
                      </a:r>
                    </a:p>
                    <a:p>
                      <a:pPr algn="ctr"/>
                      <a:r>
                        <a:rPr lang="en-US" sz="800" dirty="0"/>
                        <a:t>Use picture books and other resources to explain the importance of the different aspects of a healthy lifestyle. </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800" dirty="0">
                          <a:solidFill>
                            <a:schemeClr val="tx1"/>
                          </a:solidFill>
                          <a:latin typeface="+mn-lt"/>
                          <a:cs typeface="Amatic SC" panose="00000500000000000000" pitchFamily="2" charset="-79"/>
                        </a:rPr>
                        <a:t>Obstacle activities</a:t>
                      </a:r>
                    </a:p>
                    <a:p>
                      <a:pPr algn="ctr"/>
                      <a:r>
                        <a:rPr lang="en-US" sz="800" dirty="0">
                          <a:solidFill>
                            <a:schemeClr val="tx1"/>
                          </a:solidFill>
                          <a:latin typeface="+mn-lt"/>
                          <a:cs typeface="Amatic SC" panose="00000500000000000000" pitchFamily="2" charset="-79"/>
                        </a:rPr>
                        <a:t>children moving over, under, through and around equipment</a:t>
                      </a:r>
                    </a:p>
                    <a:p>
                      <a:pPr algn="ctr"/>
                      <a:r>
                        <a:rPr lang="en-US" sz="800" dirty="0"/>
                        <a:t>Encourage children to be highly active and get out of breath several times every day. Provide opportunities for children to, spin, rock, tilt, fall, slide and bounce. </a:t>
                      </a:r>
                    </a:p>
                    <a:p>
                      <a:pPr algn="ctr"/>
                      <a:r>
                        <a:rPr lang="en-US" sz="800" dirty="0">
                          <a:solidFill>
                            <a:schemeClr val="tx1"/>
                          </a:solidFill>
                          <a:latin typeface="+mn-lt"/>
                          <a:cs typeface="Amatic SC" panose="00000500000000000000" pitchFamily="2" charset="-79"/>
                        </a:rPr>
                        <a:t>Dance / moving to music </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800" dirty="0">
                        <a:solidFill>
                          <a:schemeClr val="tx1"/>
                        </a:solidFill>
                        <a:latin typeface="+mn-lt"/>
                        <a:cs typeface="Amatic SC" panose="00000500000000000000" pitchFamily="2" charset="-79"/>
                      </a:endParaRPr>
                    </a:p>
                    <a:p>
                      <a:pPr algn="ctr"/>
                      <a:r>
                        <a:rPr lang="en-US" sz="800" dirty="0">
                          <a:solidFill>
                            <a:schemeClr val="tx1"/>
                          </a:solidFill>
                          <a:latin typeface="+mn-lt"/>
                          <a:cs typeface="Amatic SC" panose="00000500000000000000" pitchFamily="2" charset="-79"/>
                        </a:rPr>
                        <a:t>Races / team games involving gross motor movements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cs typeface="Amatic SC" panose="00000500000000000000" pitchFamily="2" charset="-79"/>
                        </a:rPr>
                        <a:t>dance related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t>Allow less competent and confident children to spend time initially observing and listening, without feeling pressured to join in. </a:t>
                      </a:r>
                    </a:p>
                    <a:p>
                      <a:pPr algn="ct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4"/>
                  </a:ext>
                </a:extLst>
              </a:tr>
              <a:tr h="106685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800" dirty="0"/>
                        <a:t>From Development Matters</a:t>
                      </a:r>
                    </a:p>
                    <a:p>
                      <a:pPr algn="ctr"/>
                      <a:r>
                        <a:rPr lang="en-US" sz="800" dirty="0"/>
                        <a:t>Revise and refine the fundamental movement skills they have already acquired: - rolling - crawling - walking - jumping - running - hopping - skipping – climbing</a:t>
                      </a:r>
                    </a:p>
                    <a:p>
                      <a:pPr algn="ctr"/>
                      <a:r>
                        <a:rPr lang="en-US" sz="800" dirty="0"/>
                        <a:t>Progress towards a more fluent style of moving, with developing control and grace.</a:t>
                      </a:r>
                    </a:p>
                    <a:p>
                      <a:pPr algn="ctr"/>
                      <a:r>
                        <a:rPr lang="en-US" sz="800" dirty="0"/>
                        <a:t>Develop the overall body strength, co-ordination, balance and agility needed to engage successfully with future physical education sessions and other physical disciplines including dance, gymnastics, sport and swimming.</a:t>
                      </a:r>
                    </a:p>
                    <a:p>
                      <a:pPr algn="ctr"/>
                      <a:r>
                        <a:rPr lang="en-US" sz="800" dirty="0"/>
                        <a:t>Develop their small motor skills so that they can use a range of tools competently, safely and confidently. Suggested tools: pencils for drawing and writing, paintbrushes, scissors, knives, forks and spoons. </a:t>
                      </a:r>
                    </a:p>
                    <a:p>
                      <a:pPr algn="ctr"/>
                      <a:r>
                        <a:rPr lang="en-US" sz="800" dirty="0"/>
                        <a:t>Use their core muscle strength to achieve a good posture when sitting at a table or sitting on the floor.</a:t>
                      </a:r>
                    </a:p>
                    <a:p>
                      <a:pPr algn="ctr"/>
                      <a:r>
                        <a:rPr lang="en-US" sz="800" dirty="0"/>
                        <a:t>Confidently and safely use a range of large and small apparatus indoors and outside, alone and in a group. Develop overall body-strength, balance, co-ordination and agility.</a:t>
                      </a:r>
                    </a:p>
                    <a:p>
                      <a:pPr algn="ctr"/>
                      <a:r>
                        <a:rPr lang="en-US" sz="800" dirty="0"/>
                        <a:t>Further develop and refine a range of ball skills including: throwing, catching, kicking, passing, batting, and aiming. Develop confidence, competence, precision and accuracy when engaging in activities that involve a ball.</a:t>
                      </a:r>
                      <a:endParaRPr lang="en-GB" sz="800" dirty="0">
                        <a:solidFill>
                          <a:schemeClr val="tx1"/>
                        </a:solidFill>
                        <a:latin typeface="+mn-lt"/>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tx1"/>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GB" sz="800" dirty="0">
                        <a:solidFill>
                          <a:schemeClr val="tx1"/>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GB" sz="800" dirty="0">
                        <a:solidFill>
                          <a:schemeClr val="tx1"/>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800" dirty="0">
                        <a:solidFill>
                          <a:schemeClr val="tx1"/>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GB" sz="800" dirty="0">
                        <a:solidFill>
                          <a:schemeClr val="tx1"/>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8A98EED0-17CD-0092-F523-0F33BBFCE8BF}"/>
              </a:ext>
            </a:extLst>
          </p:cNvPr>
          <p:cNvGraphicFramePr>
            <a:graphicFrameLocks noGrp="1"/>
          </p:cNvGraphicFramePr>
          <p:nvPr>
            <p:extLst>
              <p:ext uri="{D42A27DB-BD31-4B8C-83A1-F6EECF244321}">
                <p14:modId xmlns:p14="http://schemas.microsoft.com/office/powerpoint/2010/main" val="3532104129"/>
              </p:ext>
            </p:extLst>
          </p:nvPr>
        </p:nvGraphicFramePr>
        <p:xfrm>
          <a:off x="407534" y="143208"/>
          <a:ext cx="11460162" cy="5753824"/>
        </p:xfrm>
        <a:graphic>
          <a:graphicData uri="http://schemas.openxmlformats.org/drawingml/2006/table">
            <a:tbl>
              <a:tblPr firstRow="1" bandRow="1">
                <a:tableStyleId>{5C22544A-7EE6-4342-B048-85BDC9FD1C3A}</a:tableStyleId>
              </a:tblPr>
              <a:tblGrid>
                <a:gridCol w="1637166">
                  <a:extLst>
                    <a:ext uri="{9D8B030D-6E8A-4147-A177-3AD203B41FA5}">
                      <a16:colId xmlns:a16="http://schemas.microsoft.com/office/drawing/2014/main" val="20000"/>
                    </a:ext>
                  </a:extLst>
                </a:gridCol>
                <a:gridCol w="1637166">
                  <a:extLst>
                    <a:ext uri="{9D8B030D-6E8A-4147-A177-3AD203B41FA5}">
                      <a16:colId xmlns:a16="http://schemas.microsoft.com/office/drawing/2014/main" val="20001"/>
                    </a:ext>
                  </a:extLst>
                </a:gridCol>
                <a:gridCol w="1637166">
                  <a:extLst>
                    <a:ext uri="{9D8B030D-6E8A-4147-A177-3AD203B41FA5}">
                      <a16:colId xmlns:a16="http://schemas.microsoft.com/office/drawing/2014/main" val="20002"/>
                    </a:ext>
                  </a:extLst>
                </a:gridCol>
                <a:gridCol w="1637166">
                  <a:extLst>
                    <a:ext uri="{9D8B030D-6E8A-4147-A177-3AD203B41FA5}">
                      <a16:colId xmlns:a16="http://schemas.microsoft.com/office/drawing/2014/main" val="20003"/>
                    </a:ext>
                  </a:extLst>
                </a:gridCol>
                <a:gridCol w="1637166">
                  <a:extLst>
                    <a:ext uri="{9D8B030D-6E8A-4147-A177-3AD203B41FA5}">
                      <a16:colId xmlns:a16="http://schemas.microsoft.com/office/drawing/2014/main" val="20004"/>
                    </a:ext>
                  </a:extLst>
                </a:gridCol>
                <a:gridCol w="1637166">
                  <a:extLst>
                    <a:ext uri="{9D8B030D-6E8A-4147-A177-3AD203B41FA5}">
                      <a16:colId xmlns:a16="http://schemas.microsoft.com/office/drawing/2014/main" val="20005"/>
                    </a:ext>
                  </a:extLst>
                </a:gridCol>
                <a:gridCol w="1637166">
                  <a:extLst>
                    <a:ext uri="{9D8B030D-6E8A-4147-A177-3AD203B41FA5}">
                      <a16:colId xmlns:a16="http://schemas.microsoft.com/office/drawing/2014/main" val="20006"/>
                    </a:ext>
                  </a:extLst>
                </a:gridCol>
              </a:tblGrid>
              <a:tr h="532044">
                <a:tc>
                  <a:txBody>
                    <a:bodyPr/>
                    <a:lstStyle/>
                    <a:p>
                      <a:pPr algn="ctr"/>
                      <a:endParaRPr lang="en-GB" sz="1800" dirty="0"/>
                    </a:p>
                  </a:txBody>
                  <a:tcPr marL="91446" marR="91446" marT="45716" marB="4571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Autumn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lumMod val="50000"/>
                            </a:schemeClr>
                          </a:solidFill>
                          <a:latin typeface="Amatic SC" panose="00000500000000000000" pitchFamily="2" charset="-79"/>
                          <a:cs typeface="Amatic SC" panose="00000500000000000000" pitchFamily="2" charset="-79"/>
                        </a:rPr>
                        <a:t>Autumn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Spring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Spring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Summer 1</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2800" dirty="0">
                          <a:solidFill>
                            <a:schemeClr val="bg1">
                              <a:lumMod val="50000"/>
                            </a:schemeClr>
                          </a:solidFill>
                          <a:latin typeface="Amatic SC" panose="00000500000000000000" pitchFamily="2" charset="-79"/>
                          <a:cs typeface="Amatic SC" panose="00000500000000000000" pitchFamily="2" charset="-79"/>
                        </a:rPr>
                        <a:t>Summer 2</a:t>
                      </a: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523006">
                <a:tc>
                  <a:txBody>
                    <a:bodyPr/>
                    <a:lstStyle/>
                    <a:p>
                      <a:pPr algn="ctr"/>
                      <a:r>
                        <a:rPr lang="en-US" sz="2000" b="0" dirty="0">
                          <a:latin typeface="Amatic SC" panose="00000500000000000000" pitchFamily="2" charset="-79"/>
                          <a:cs typeface="Amatic SC" panose="00000500000000000000" pitchFamily="2" charset="-79"/>
                        </a:rPr>
                        <a:t>General Themes </a:t>
                      </a:r>
                      <a:endParaRPr lang="en-GB" sz="2000" b="0" dirty="0">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100" dirty="0">
                          <a:latin typeface="Amatic SC" panose="00000500000000000000" pitchFamily="2" charset="-79"/>
                          <a:cs typeface="Amatic SC" panose="00000500000000000000" pitchFamily="2" charset="-79"/>
                        </a:rPr>
                        <a:t>Who am I!</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Terrific Tales!</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100" dirty="0">
                          <a:latin typeface="Amatic SC" panose="00000500000000000000" pitchFamily="2" charset="-79"/>
                          <a:cs typeface="Amatic SC" panose="00000500000000000000" pitchFamily="2" charset="-79"/>
                        </a:rPr>
                        <a:t>Food Glorious Food! </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Amazing Animals!</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100" dirty="0">
                          <a:latin typeface="Amatic SC" panose="00000500000000000000" pitchFamily="2" charset="-79"/>
                          <a:cs typeface="Amatic SC" panose="00000500000000000000" pitchFamily="2" charset="-79"/>
                        </a:rPr>
                        <a:t>Come Outside!</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On the move!</a:t>
                      </a: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579110">
                <a:tc rowSpan="3">
                  <a:txBody>
                    <a:bodyPr/>
                    <a:lstStyle/>
                    <a:p>
                      <a:pPr algn="ctr"/>
                      <a:r>
                        <a:rPr lang="en-US" sz="1800" b="0" dirty="0">
                          <a:latin typeface="Amatic SC" panose="00000500000000000000" pitchFamily="2" charset="-79"/>
                          <a:cs typeface="Amatic SC" panose="00000500000000000000" pitchFamily="2" charset="-79"/>
                        </a:rPr>
                        <a:t>Literacy</a:t>
                      </a:r>
                    </a:p>
                    <a:p>
                      <a:pPr algn="ctr"/>
                      <a:endParaRPr lang="en-US" sz="1200" b="0" dirty="0">
                        <a:latin typeface="Amatic SC" panose="00000500000000000000" pitchFamily="2" charset="-79"/>
                        <a:cs typeface="Amatic SC" panose="00000500000000000000" pitchFamily="2" charset="-79"/>
                      </a:endParaRPr>
                    </a:p>
                    <a:p>
                      <a:pPr algn="ctr"/>
                      <a:r>
                        <a:rPr lang="en-US" sz="1100" b="0" dirty="0">
                          <a:latin typeface="Amatic SC" panose="00000500000000000000" pitchFamily="2" charset="-79"/>
                          <a:cs typeface="Amatic SC" panose="00000500000000000000" pitchFamily="2" charset="-79"/>
                        </a:rPr>
                        <a:t>Comprehension</a:t>
                      </a:r>
                    </a:p>
                    <a:p>
                      <a:pPr algn="ctr"/>
                      <a:r>
                        <a:rPr lang="en-US" sz="1100" b="0" dirty="0">
                          <a:latin typeface="Amatic SC" panose="00000500000000000000" pitchFamily="2" charset="-79"/>
                          <a:cs typeface="Amatic SC" panose="00000500000000000000" pitchFamily="2" charset="-79"/>
                        </a:rPr>
                        <a:t>- Developing a passion for reading</a:t>
                      </a:r>
                    </a:p>
                    <a:p>
                      <a:pPr algn="ctr"/>
                      <a:r>
                        <a:rPr lang="en-US" sz="900" b="0" dirty="0">
                          <a:latin typeface="+mn-lt"/>
                          <a:cs typeface="Amatic SC" panose="00000500000000000000" pitchFamily="2" charset="-79"/>
                        </a:rPr>
                        <a:t>Children will visit the library weekly </a:t>
                      </a:r>
                    </a:p>
                    <a:p>
                      <a:pPr algn="ctr"/>
                      <a:endParaRPr lang="en-US" sz="1400" b="0" dirty="0">
                        <a:latin typeface="Amatic SC" panose="00000500000000000000" pitchFamily="2" charset="-79"/>
                        <a:cs typeface="Amatic SC" panose="00000500000000000000" pitchFamily="2" charset="-79"/>
                      </a:endParaRPr>
                    </a:p>
                    <a:p>
                      <a:pPr algn="ctr"/>
                      <a:r>
                        <a:rPr lang="en-US" sz="1400" b="0" dirty="0">
                          <a:latin typeface="Amatic SC" panose="00000500000000000000" pitchFamily="2" charset="-79"/>
                          <a:cs typeface="Amatic SC" panose="00000500000000000000" pitchFamily="2" charset="-79"/>
                        </a:rPr>
                        <a:t>Word</a:t>
                      </a:r>
                    </a:p>
                    <a:p>
                      <a:pPr algn="ctr"/>
                      <a:r>
                        <a:rPr lang="en-US" sz="1400" b="0" dirty="0">
                          <a:latin typeface="Amatic SC" panose="00000500000000000000" pitchFamily="2" charset="-79"/>
                          <a:cs typeface="Amatic SC" panose="00000500000000000000" pitchFamily="2" charset="-79"/>
                        </a:rPr>
                        <a:t> Reading </a:t>
                      </a:r>
                    </a:p>
                    <a:p>
                      <a:pPr algn="ctr"/>
                      <a:r>
                        <a:rPr lang="en-US" sz="800" b="0" i="0" kern="1200" dirty="0">
                          <a:solidFill>
                            <a:schemeClr val="dk1"/>
                          </a:solidFill>
                          <a:effectLst/>
                          <a:latin typeface="+mn-lt"/>
                          <a:ea typeface="+mn-ea"/>
                          <a:cs typeface="+mn-cs"/>
                        </a:rPr>
                        <a:t>Children will be working in different groups for Read Write Inc. SH – Focus on consolidation of set 1 sounds and Set 2 Sounds, Green words . Ditty sheets, introduction of Red Ditty Books and Purple books for more confident readers.</a:t>
                      </a:r>
                      <a:endParaRPr lang="en-GB" sz="800" b="0" dirty="0">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800" dirty="0"/>
                        <a:t>It is crucial for children to develop </a:t>
                      </a:r>
                      <a:r>
                        <a:rPr lang="en-US" sz="800" b="1" dirty="0"/>
                        <a:t>a life-long love of reading</a:t>
                      </a:r>
                      <a:r>
                        <a:rPr lang="en-US" sz="800" dirty="0"/>
                        <a:t>. Reading consists of two dimensions: </a:t>
                      </a:r>
                      <a:r>
                        <a:rPr lang="en-US" sz="800" b="1" dirty="0"/>
                        <a:t>language comprehension and word reading</a:t>
                      </a:r>
                      <a:r>
                        <a:rPr lang="en-US" sz="800" dirty="0"/>
                        <a:t>. Language comprehension (necessary for both reading and writing) starts from birth. It only develops when adults talk with children about the world around them and the books (stories and non-fiction) they read with them, and </a:t>
                      </a:r>
                      <a:r>
                        <a:rPr lang="en-US" sz="800" b="1" dirty="0"/>
                        <a:t>enjoy rhymes, poems and songs together</a:t>
                      </a:r>
                      <a:r>
                        <a:rPr lang="en-US" sz="800" dirty="0"/>
                        <a:t>. Skilled word reading, taught later, involves both the speedy working out of the pronunciation of unfamiliar printed words (</a:t>
                      </a:r>
                      <a:r>
                        <a:rPr lang="en-US" sz="800" b="1" dirty="0"/>
                        <a:t>decoding)</a:t>
                      </a:r>
                      <a:r>
                        <a:rPr lang="en-US" sz="800" dirty="0"/>
                        <a:t> and the </a:t>
                      </a:r>
                      <a:r>
                        <a:rPr lang="en-US" sz="800" b="1" dirty="0"/>
                        <a:t>speedy recognition of familiar printed words. </a:t>
                      </a:r>
                      <a:r>
                        <a:rPr lang="en-US" sz="800" dirty="0"/>
                        <a:t>Writing involves</a:t>
                      </a:r>
                      <a:r>
                        <a:rPr lang="en-US" sz="800" b="1" dirty="0"/>
                        <a:t> transcription </a:t>
                      </a:r>
                      <a:r>
                        <a:rPr lang="en-US" sz="800" dirty="0"/>
                        <a:t>(spelling and handwriting) and composition (articulating ideas and structuring them in speech, before writing)</a:t>
                      </a:r>
                      <a:endParaRPr lang="en-US" sz="800" dirty="0">
                        <a:latin typeface="Amatic SC" panose="00000500000000000000" pitchFamily="2" charset="-79"/>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2"/>
                  </a:ext>
                </a:extLst>
              </a:tr>
              <a:tr h="2357029">
                <a:tc vMerge="1">
                  <a:txBody>
                    <a:bodyPr/>
                    <a:lstStyle/>
                    <a:p>
                      <a:pPr algn="ctr"/>
                      <a:r>
                        <a:rPr lang="en-US" sz="3600" b="0" dirty="0">
                          <a:latin typeface="Amatic SC" panose="00000500000000000000" pitchFamily="2" charset="-79"/>
                          <a:cs typeface="Amatic SC" panose="00000500000000000000" pitchFamily="2" charset="-79"/>
                        </a:rPr>
                        <a:t>Literacy</a:t>
                      </a:r>
                    </a:p>
                    <a:p>
                      <a:pPr algn="ctr"/>
                      <a:r>
                        <a:rPr lang="en-US" sz="2400" b="0" dirty="0">
                          <a:latin typeface="Amatic SC" panose="00000500000000000000" pitchFamily="2" charset="-79"/>
                          <a:cs typeface="Amatic SC" panose="00000500000000000000" pitchFamily="2" charset="-79"/>
                        </a:rPr>
                        <a:t>Comprehension </a:t>
                      </a:r>
                      <a:endParaRPr lang="en-GB" sz="24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rPr>
                        <a:t>Joining in with rhymes and showing an interest in stories with repeated refrains.  Environment print. Having a favourite story/rhyme. </a:t>
                      </a:r>
                      <a:r>
                        <a:rPr lang="en-US" sz="800" dirty="0"/>
                        <a:t>Understand the five key concepts about print: - print has meaning - print can have different purposes - we read English text from left to right and from top to bottom - the names of the different parts of a book</a:t>
                      </a:r>
                      <a:endParaRPr lang="en-US" sz="800" dirty="0">
                        <a:solidFill>
                          <a:schemeClr val="tx1"/>
                        </a:solidFill>
                      </a:endParaRPr>
                    </a:p>
                    <a:p>
                      <a:pPr algn="ctr"/>
                      <a:r>
                        <a:rPr lang="en-US" sz="800" dirty="0">
                          <a:solidFill>
                            <a:schemeClr val="tx1"/>
                          </a:solidFill>
                        </a:rPr>
                        <a:t>Sequencing familiar stories through the use of pictures to tell the story. Recognising initial sounds. Name writing activities. </a:t>
                      </a:r>
                      <a:r>
                        <a:rPr lang="en-US" sz="800" dirty="0"/>
                        <a:t>Engage in extended conversations about stories, learning new vocabulary.</a:t>
                      </a:r>
                      <a:endParaRPr lang="en-GB" sz="800" dirty="0">
                        <a:solidFill>
                          <a:schemeClr val="tx1"/>
                        </a:solidFill>
                        <a:latin typeface="+mn-lt"/>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0"/>
                        </a:spcAft>
                      </a:pPr>
                      <a:r>
                        <a:rPr lang="en-US" sz="800" dirty="0">
                          <a:solidFill>
                            <a:schemeClr val="tx1"/>
                          </a:solidFill>
                        </a:rPr>
                        <a:t>Retell stories related to events through acting/role play. Christmas letters/lists.  Retelling stories using images and story Maps.  Retelling of stories.  Editing of story maps and orally retelling new stories. Non-Fiction Focus  Retelling of stories. </a:t>
                      </a:r>
                    </a:p>
                    <a:p>
                      <a:pPr algn="ctr">
                        <a:lnSpc>
                          <a:spcPct val="107000"/>
                        </a:lnSpc>
                        <a:spcAft>
                          <a:spcPts val="0"/>
                        </a:spcAft>
                      </a:pPr>
                      <a:r>
                        <a:rPr lang="en-US" sz="800" dirty="0">
                          <a:solidFill>
                            <a:schemeClr val="tx1"/>
                          </a:solidFill>
                          <a:effectLst/>
                          <a:latin typeface="+mn-lt"/>
                          <a:ea typeface="Calibri" panose="020F0502020204030204" pitchFamily="34" charset="0"/>
                          <a:cs typeface="Amatic SC" panose="00000500000000000000" pitchFamily="2" charset="-79"/>
                        </a:rPr>
                        <a:t>Sequence story – use vocabulary of beginning, middle and end.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t>Blend sounds into words, so that they can read short words made up of known letter– sound correspondences.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t>Enjoys an increasing range of books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solidFill>
                            <a:schemeClr val="tx1"/>
                          </a:solidFill>
                          <a:effectLst/>
                          <a:latin typeface="+mn-lt"/>
                          <a:ea typeface="Calibri" panose="020F0502020204030204" pitchFamily="34" charset="0"/>
                          <a:cs typeface="Amatic SC" panose="00000500000000000000" pitchFamily="2" charset="-79"/>
                        </a:rPr>
                        <a:t>Stories from other cultures and tradition</a:t>
                      </a: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n-US" sz="800" dirty="0">
                          <a:solidFill>
                            <a:schemeClr val="tx1"/>
                          </a:solidFill>
                        </a:rPr>
                        <a:t>Making up stories with themselves as the main character – Using Tales Toolkit strategy. Encourage children to record stories through picture drawing/</a:t>
                      </a:r>
                      <a:r>
                        <a:rPr lang="en-US" sz="800">
                          <a:solidFill>
                            <a:schemeClr val="tx1"/>
                          </a:solidFill>
                        </a:rPr>
                        <a:t>mark making. </a:t>
                      </a:r>
                      <a:endParaRPr lang="en-US" sz="800" dirty="0">
                        <a:solidFill>
                          <a:schemeClr val="tx1"/>
                        </a:solidFill>
                      </a:endParaRPr>
                    </a:p>
                    <a:p>
                      <a:pPr algn="ctr">
                        <a:lnSpc>
                          <a:spcPct val="107000"/>
                        </a:lnSpc>
                        <a:spcAft>
                          <a:spcPts val="800"/>
                        </a:spcAft>
                      </a:pPr>
                      <a:r>
                        <a:rPr lang="en-US" sz="800" dirty="0"/>
                        <a:t>Read simple phrases and sentences made up of words with known letter–sound correspondences and, where necessary, a few exception words. Read a few common exception words matched to RWI. Make the books available for children to share at school and at home. </a:t>
                      </a: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t>Re-read books to build up their confidence in word reading, their fluency and their understanding and enjoyment. World Book Day </a:t>
                      </a:r>
                    </a:p>
                    <a:p>
                      <a:pPr algn="ctr">
                        <a:lnSpc>
                          <a:spcPct val="107000"/>
                        </a:lnSpc>
                        <a:spcAft>
                          <a:spcPts val="800"/>
                        </a:spcAft>
                      </a:pPr>
                      <a:r>
                        <a:rPr lang="en-US" sz="800" dirty="0">
                          <a:solidFill>
                            <a:schemeClr val="tx1"/>
                          </a:solidFill>
                        </a:rPr>
                        <a:t>Timeline of how plants grow. </a:t>
                      </a:r>
                    </a:p>
                    <a:p>
                      <a:pPr algn="ctr">
                        <a:lnSpc>
                          <a:spcPct val="107000"/>
                        </a:lnSpc>
                        <a:spcAft>
                          <a:spcPts val="800"/>
                        </a:spcAft>
                      </a:pPr>
                      <a:r>
                        <a:rPr lang="en-US" sz="800" dirty="0"/>
                        <a:t>Uses vocabulary and forms of speech that are increasingly influenced by their experiences of books.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t>They develop their own narratives and explanations by connecting ideas or event</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solidFill>
                            <a:schemeClr val="tx1"/>
                          </a:solidFill>
                          <a:effectLst/>
                          <a:latin typeface="+mn-lt"/>
                          <a:ea typeface="Calibri" panose="020F0502020204030204" pitchFamily="34" charset="0"/>
                          <a:cs typeface="Amatic SC" panose="00000500000000000000" pitchFamily="2" charset="-79"/>
                        </a:rPr>
                        <a:t>Stories from other cultures and traditions</a:t>
                      </a: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solidFill>
                            <a:schemeClr val="tx1"/>
                          </a:solidFill>
                        </a:rPr>
                        <a:t>Information leaflets about animals in the garden/plants and growing. </a:t>
                      </a:r>
                    </a:p>
                    <a:p>
                      <a:pPr algn="ctr">
                        <a:lnSpc>
                          <a:spcPct val="107000"/>
                        </a:lnSpc>
                        <a:spcAft>
                          <a:spcPts val="800"/>
                        </a:spcAft>
                      </a:pPr>
                      <a:endParaRPr lang="en-US"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US" sz="800" dirty="0"/>
                        <a:t>Retell a story with actions and / or picture prompts as part of a group - Use story language when acting out a narrative. Rhyming words. </a:t>
                      </a:r>
                    </a:p>
                    <a:p>
                      <a:pPr algn="ctr">
                        <a:lnSpc>
                          <a:spcPct val="107000"/>
                        </a:lnSpc>
                        <a:spcAft>
                          <a:spcPts val="800"/>
                        </a:spcAft>
                      </a:pPr>
                      <a:r>
                        <a:rPr lang="en-US" sz="800" dirty="0"/>
                        <a:t>Can explain the main events of a story - Can draw pictures of characters/ event / setting in a story. May include labels, sentences or captions.</a:t>
                      </a:r>
                      <a:endParaRPr lang="en-US"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800"/>
                        </a:spcAft>
                      </a:pPr>
                      <a:r>
                        <a:rPr lang="en-US" sz="800" dirty="0"/>
                        <a:t>Can draw pictures of characters/ event / setting in a story</a:t>
                      </a:r>
                      <a:endParaRPr lang="en-US"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US" sz="800" dirty="0"/>
                        <a:t>Listen to stories, accurately anticipating key events &amp; respond to what they hear with relevant comments, questions and reactions. </a:t>
                      </a:r>
                    </a:p>
                    <a:p>
                      <a:pPr algn="ctr">
                        <a:lnSpc>
                          <a:spcPct val="107000"/>
                        </a:lnSpc>
                        <a:spcAft>
                          <a:spcPts val="800"/>
                        </a:spcAft>
                      </a:pPr>
                      <a:r>
                        <a:rPr lang="en-US" sz="800" dirty="0"/>
                        <a:t>Make predictions</a:t>
                      </a:r>
                    </a:p>
                    <a:p>
                      <a:pPr algn="ctr">
                        <a:lnSpc>
                          <a:spcPct val="107000"/>
                        </a:lnSpc>
                        <a:spcAft>
                          <a:spcPts val="800"/>
                        </a:spcAft>
                      </a:pPr>
                      <a:r>
                        <a:rPr lang="en-US" sz="800" dirty="0"/>
                        <a:t> Understand that a non-fiction is a non-story- it gives information instead. Fiction means story. - Can point to front cover, back cover, spine, blurb, illustration, illustrator, author and title.</a:t>
                      </a:r>
                    </a:p>
                    <a:p>
                      <a:pPr algn="ctr">
                        <a:lnSpc>
                          <a:spcPct val="107000"/>
                        </a:lnSpc>
                        <a:spcAft>
                          <a:spcPts val="800"/>
                        </a:spcAft>
                      </a:pPr>
                      <a:r>
                        <a:rPr lang="en-US" sz="800" dirty="0">
                          <a:solidFill>
                            <a:schemeClr val="tx1"/>
                          </a:solidFill>
                          <a:effectLst/>
                          <a:latin typeface="+mn-lt"/>
                          <a:ea typeface="Calibri" panose="020F0502020204030204" pitchFamily="34" charset="0"/>
                          <a:cs typeface="Amatic SC" panose="00000500000000000000" pitchFamily="2" charset="-79"/>
                        </a:rPr>
                        <a:t>Sort books into categories. </a:t>
                      </a:r>
                      <a:endParaRPr lang="en-GB"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r h="1709217">
                <a:tc vMerge="1">
                  <a:txBody>
                    <a:bodyPr/>
                    <a:lstStyle/>
                    <a:p>
                      <a:pPr algn="ctr"/>
                      <a:r>
                        <a:rPr lang="en-US" sz="3600" b="0" dirty="0">
                          <a:latin typeface="Amatic SC" panose="00000500000000000000" pitchFamily="2" charset="-79"/>
                          <a:cs typeface="Amatic SC" panose="00000500000000000000" pitchFamily="2" charset="-79"/>
                        </a:rPr>
                        <a:t>Word Reading </a:t>
                      </a:r>
                      <a:endParaRPr lang="en-GB" sz="36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800" b="1" kern="1200" dirty="0">
                          <a:solidFill>
                            <a:schemeClr val="tx1"/>
                          </a:solidFill>
                          <a:effectLst/>
                          <a:latin typeface="+mn-lt"/>
                          <a:ea typeface="+mn-ea"/>
                          <a:cs typeface="Amatic SC" panose="00000500000000000000" pitchFamily="2" charset="-79"/>
                        </a:rPr>
                        <a:t>Phonic Sounds: Phase 2</a:t>
                      </a:r>
                    </a:p>
                    <a:p>
                      <a:pPr algn="ctr"/>
                      <a:r>
                        <a:rPr lang="en-GB" sz="800" b="1" kern="1200" dirty="0">
                          <a:solidFill>
                            <a:schemeClr val="tx1"/>
                          </a:solidFill>
                          <a:effectLst/>
                          <a:latin typeface="+mn-lt"/>
                          <a:ea typeface="+mn-ea"/>
                          <a:cs typeface="Amatic SC" panose="00000500000000000000" pitchFamily="2" charset="-79"/>
                        </a:rPr>
                        <a:t>Reading: </a:t>
                      </a:r>
                      <a:r>
                        <a:rPr lang="en-GB" sz="800" kern="1200" dirty="0">
                          <a:solidFill>
                            <a:schemeClr val="tx1"/>
                          </a:solidFill>
                          <a:effectLst/>
                          <a:latin typeface="+mn-lt"/>
                          <a:ea typeface="+mn-ea"/>
                          <a:cs typeface="Amatic SC" panose="00000500000000000000" pitchFamily="2" charset="-79"/>
                        </a:rPr>
                        <a:t>Initial sounds, oral blending, CVC sounds, reciting know stories, listening to stories with attention and recall.</a:t>
                      </a:r>
                    </a:p>
                    <a:p>
                      <a:pPr algn="ctr"/>
                      <a:r>
                        <a:rPr lang="en-US" sz="800" dirty="0">
                          <a:solidFill>
                            <a:schemeClr val="tx1"/>
                          </a:solidFill>
                        </a:rPr>
                        <a:t>Help children to read the sounds speedily. This will make sound-blending easier</a:t>
                      </a:r>
                    </a:p>
                    <a:p>
                      <a:pPr algn="ctr"/>
                      <a:r>
                        <a:rPr lang="en-US" sz="800" dirty="0"/>
                        <a:t>Listen to children read aloud, ensuring books are consistent with their developing phonic knowledge</a:t>
                      </a:r>
                      <a:endParaRPr lang="en-GB" sz="800" kern="1200" dirty="0">
                        <a:solidFill>
                          <a:schemeClr val="tx1"/>
                        </a:solidFill>
                        <a:effectLst/>
                        <a:latin typeface="+mn-lt"/>
                        <a:ea typeface="+mn-ea"/>
                        <a:cs typeface="Amatic SC" panose="00000500000000000000" pitchFamily="2" charset="-79"/>
                      </a:endParaRPr>
                    </a:p>
                  </a:txBody>
                  <a:tcPr marL="91446" marR="91446"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0"/>
                        </a:spcAft>
                      </a:pPr>
                      <a:r>
                        <a:rPr lang="en-GB" sz="800" b="1" dirty="0">
                          <a:solidFill>
                            <a:schemeClr val="tx1"/>
                          </a:solidFill>
                          <a:effectLst/>
                          <a:latin typeface="+mn-lt"/>
                          <a:ea typeface="Calibri" panose="020F0502020204030204" pitchFamily="34" charset="0"/>
                          <a:cs typeface="Amatic SC" panose="00000500000000000000" pitchFamily="2" charset="-79"/>
                        </a:rPr>
                        <a:t>Phonic Sounds: Phase 2</a:t>
                      </a: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800" b="1" dirty="0">
                          <a:solidFill>
                            <a:schemeClr val="tx1"/>
                          </a:solidFill>
                          <a:effectLst/>
                          <a:latin typeface="+mn-lt"/>
                          <a:ea typeface="Calibri" panose="020F0502020204030204" pitchFamily="34" charset="0"/>
                          <a:cs typeface="Amatic SC" panose="00000500000000000000" pitchFamily="2" charset="-79"/>
                        </a:rPr>
                        <a:t>Reading: </a:t>
                      </a:r>
                      <a:r>
                        <a:rPr lang="en-GB" sz="800" dirty="0">
                          <a:solidFill>
                            <a:schemeClr val="tx1"/>
                          </a:solidFill>
                          <a:effectLst/>
                          <a:latin typeface="+mn-lt"/>
                          <a:ea typeface="Calibri" panose="020F0502020204030204" pitchFamily="34" charset="0"/>
                          <a:cs typeface="Amatic SC" panose="00000500000000000000" pitchFamily="2" charset="-79"/>
                        </a:rPr>
                        <a:t>Blending CVC sounds, rhyming, alliteration, knows that print is read from left to right. Spotting diagraphs in words. </a:t>
                      </a:r>
                    </a:p>
                    <a:p>
                      <a:pPr algn="ctr">
                        <a:lnSpc>
                          <a:spcPct val="107000"/>
                        </a:lnSpc>
                        <a:spcAft>
                          <a:spcPts val="800"/>
                        </a:spcAft>
                      </a:pPr>
                      <a:r>
                        <a:rPr lang="en-US" sz="800" dirty="0"/>
                        <a:t>Show children how to touch each finger as they say each sound. For exception words such as ‘the’ and ‘said’, help children identify the sound that is tricky to spell. </a:t>
                      </a:r>
                      <a:endParaRPr lang="en-GB"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0"/>
                        </a:spcAft>
                      </a:pPr>
                      <a:r>
                        <a:rPr lang="en-GB" sz="800" b="1" dirty="0">
                          <a:solidFill>
                            <a:schemeClr val="tx1"/>
                          </a:solidFill>
                          <a:effectLst/>
                          <a:latin typeface="+mn-lt"/>
                          <a:ea typeface="Calibri" panose="020F0502020204030204" pitchFamily="34" charset="0"/>
                          <a:cs typeface="Amatic SC" panose="00000500000000000000" pitchFamily="2" charset="-79"/>
                        </a:rPr>
                        <a:t>Phonic Sounds Phase 3</a:t>
                      </a: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800" b="1" dirty="0">
                          <a:solidFill>
                            <a:schemeClr val="tx1"/>
                          </a:solidFill>
                          <a:effectLst/>
                          <a:latin typeface="+mn-lt"/>
                          <a:ea typeface="Calibri" panose="020F0502020204030204" pitchFamily="34" charset="0"/>
                          <a:cs typeface="Amatic SC" panose="00000500000000000000" pitchFamily="2" charset="-79"/>
                        </a:rPr>
                        <a:t>Reading: </a:t>
                      </a:r>
                      <a:r>
                        <a:rPr lang="en-GB" sz="800" dirty="0">
                          <a:solidFill>
                            <a:schemeClr val="tx1"/>
                          </a:solidFill>
                          <a:effectLst/>
                          <a:latin typeface="+mn-lt"/>
                          <a:ea typeface="Calibri" panose="020F0502020204030204" pitchFamily="34" charset="0"/>
                          <a:cs typeface="Amatic SC" panose="00000500000000000000" pitchFamily="2" charset="-79"/>
                        </a:rPr>
                        <a:t>Rhyming strings, common theme in traditional tales, identifying characters and settings.</a:t>
                      </a:r>
                    </a:p>
                    <a:p>
                      <a:pPr algn="ctr">
                        <a:lnSpc>
                          <a:spcPct val="107000"/>
                        </a:lnSpc>
                        <a:spcAft>
                          <a:spcPts val="800"/>
                        </a:spcAft>
                      </a:pPr>
                      <a:r>
                        <a:rPr lang="en-US" sz="800" dirty="0"/>
                        <a:t>Help children to become familiar with letter groups, such as ‘</a:t>
                      </a:r>
                      <a:r>
                        <a:rPr lang="en-US" sz="800" dirty="0" err="1"/>
                        <a:t>th</a:t>
                      </a:r>
                      <a:r>
                        <a:rPr lang="en-US" sz="800" dirty="0"/>
                        <a:t>’, ‘</a:t>
                      </a:r>
                      <a:r>
                        <a:rPr lang="en-US" sz="800" dirty="0" err="1"/>
                        <a:t>sh</a:t>
                      </a:r>
                      <a:r>
                        <a:rPr lang="en-US" sz="800" dirty="0"/>
                        <a:t>’, ‘</a:t>
                      </a:r>
                      <a:r>
                        <a:rPr lang="en-US" sz="800" dirty="0" err="1"/>
                        <a:t>ch</a:t>
                      </a:r>
                      <a:r>
                        <a:rPr lang="en-US" sz="800" dirty="0"/>
                        <a:t>’, ‘</a:t>
                      </a:r>
                      <a:r>
                        <a:rPr lang="en-US" sz="800" dirty="0" err="1"/>
                        <a:t>ee</a:t>
                      </a:r>
                      <a:r>
                        <a:rPr lang="en-US" sz="800" dirty="0"/>
                        <a:t>’ ‘or’ ‘</a:t>
                      </a:r>
                      <a:r>
                        <a:rPr lang="en-US" sz="800" dirty="0" err="1"/>
                        <a:t>igh</a:t>
                      </a:r>
                      <a:r>
                        <a:rPr lang="en-US" sz="800" dirty="0"/>
                        <a:t>’. Provide opportunities for children to read words containing familiar letter groups: ‘that’, ‘shop’, ‘chin’, ‘feet’, ‘storm’, ‘night’. </a:t>
                      </a:r>
                      <a:endParaRPr lang="en-GB"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800" b="1" dirty="0">
                          <a:solidFill>
                            <a:schemeClr val="tx1"/>
                          </a:solidFill>
                          <a:effectLst/>
                          <a:latin typeface="+mn-lt"/>
                          <a:ea typeface="Calibri" panose="020F0502020204030204" pitchFamily="34" charset="0"/>
                          <a:cs typeface="Amatic SC" panose="00000500000000000000" pitchFamily="2" charset="-79"/>
                        </a:rPr>
                        <a:t>Phonic Sounds:</a:t>
                      </a:r>
                      <a:r>
                        <a:rPr lang="en-GB" sz="800" dirty="0">
                          <a:solidFill>
                            <a:schemeClr val="tx1"/>
                          </a:solidFill>
                          <a:effectLst/>
                          <a:latin typeface="+mn-lt"/>
                          <a:ea typeface="Calibri" panose="020F0502020204030204" pitchFamily="34" charset="0"/>
                          <a:cs typeface="Amatic SC" panose="00000500000000000000" pitchFamily="2" charset="-79"/>
                        </a:rPr>
                        <a:t> </a:t>
                      </a:r>
                      <a:r>
                        <a:rPr lang="en-GB" sz="800" b="1" dirty="0">
                          <a:solidFill>
                            <a:schemeClr val="tx1"/>
                          </a:solidFill>
                          <a:effectLst/>
                          <a:latin typeface="+mn-lt"/>
                          <a:ea typeface="Calibri" panose="020F0502020204030204" pitchFamily="34" charset="0"/>
                          <a:cs typeface="Amatic SC" panose="00000500000000000000" pitchFamily="2" charset="-79"/>
                        </a:rPr>
                        <a:t>Phase 3</a:t>
                      </a:r>
                    </a:p>
                    <a:p>
                      <a:pPr algn="ctr">
                        <a:lnSpc>
                          <a:spcPct val="107000"/>
                        </a:lnSpc>
                        <a:spcAft>
                          <a:spcPts val="800"/>
                        </a:spcAft>
                      </a:pPr>
                      <a:r>
                        <a:rPr lang="en-GB" sz="800" b="1" dirty="0">
                          <a:solidFill>
                            <a:schemeClr val="tx1"/>
                          </a:solidFill>
                          <a:effectLst/>
                          <a:latin typeface="+mn-lt"/>
                          <a:ea typeface="Calibri" panose="020F0502020204030204" pitchFamily="34" charset="0"/>
                          <a:cs typeface="Amatic SC" panose="00000500000000000000" pitchFamily="2" charset="-79"/>
                        </a:rPr>
                        <a:t>Reading: </a:t>
                      </a:r>
                      <a:r>
                        <a:rPr lang="en-GB" sz="800" dirty="0">
                          <a:solidFill>
                            <a:schemeClr val="tx1"/>
                          </a:solidFill>
                          <a:effectLst/>
                          <a:latin typeface="+mn-lt"/>
                          <a:ea typeface="Calibri" panose="020F0502020204030204" pitchFamily="34" charset="0"/>
                          <a:cs typeface="Amatic SC" panose="00000500000000000000" pitchFamily="2" charset="-79"/>
                        </a:rPr>
                        <a:t>Story structure-beginning, middle, end. Innovating and retelling stories to an audience, non-fiction books.</a:t>
                      </a:r>
                    </a:p>
                    <a:p>
                      <a:pPr algn="ctr">
                        <a:lnSpc>
                          <a:spcPct val="107000"/>
                        </a:lnSpc>
                        <a:spcAft>
                          <a:spcPts val="800"/>
                        </a:spcAft>
                      </a:pPr>
                      <a:r>
                        <a:rPr lang="en-US" sz="800" dirty="0"/>
                        <a:t>Listen to children read some longer words made up of letter-sound correspondences they know: ‘rabbit’, ‘himself’, ‘jumping’. </a:t>
                      </a:r>
                      <a:endParaRPr lang="en-GB" sz="8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t>Children should not be required to use other strategies to work out words. </a:t>
                      </a:r>
                      <a:endParaRPr lang="en-GB"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800" b="1" dirty="0">
                          <a:solidFill>
                            <a:schemeClr val="tx1"/>
                          </a:solidFill>
                          <a:effectLst/>
                          <a:latin typeface="+mn-lt"/>
                          <a:ea typeface="Calibri" panose="020F0502020204030204" pitchFamily="34" charset="0"/>
                          <a:cs typeface="Amatic SC" panose="00000500000000000000" pitchFamily="2" charset="-79"/>
                        </a:rPr>
                        <a:t>Phonic Phase 4</a:t>
                      </a: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800" b="1" dirty="0">
                          <a:solidFill>
                            <a:schemeClr val="tx1"/>
                          </a:solidFill>
                          <a:effectLst/>
                          <a:latin typeface="+mn-lt"/>
                          <a:ea typeface="Calibri" panose="020F0502020204030204" pitchFamily="34" charset="0"/>
                          <a:cs typeface="Amatic SC" panose="00000500000000000000" pitchFamily="2" charset="-79"/>
                        </a:rPr>
                        <a:t>Reading: </a:t>
                      </a:r>
                      <a:r>
                        <a:rPr lang="en-GB" sz="800" dirty="0">
                          <a:solidFill>
                            <a:schemeClr val="tx1"/>
                          </a:solidFill>
                          <a:effectLst/>
                          <a:latin typeface="+mn-lt"/>
                          <a:ea typeface="Calibri" panose="020F0502020204030204" pitchFamily="34" charset="0"/>
                          <a:cs typeface="Amatic SC" panose="00000500000000000000" pitchFamily="2" charset="-79"/>
                        </a:rPr>
                        <a:t>Non-fiction texts, Internal blending, Naming letters of the alphabet. Distinguishing capital letters and lower case letters. </a:t>
                      </a:r>
                    </a:p>
                    <a:p>
                      <a:pPr algn="ctr">
                        <a:lnSpc>
                          <a:spcPct val="107000"/>
                        </a:lnSpc>
                        <a:spcAft>
                          <a:spcPts val="800"/>
                        </a:spcAft>
                      </a:pPr>
                      <a:r>
                        <a:rPr lang="en-US" sz="800" dirty="0"/>
                        <a:t>Note correspondences between letters and sounds that are unusual or that they have not yet been taught, such as ‘do’, ‘said’, ‘were’.</a:t>
                      </a: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GB" sz="800" b="1" dirty="0">
                          <a:solidFill>
                            <a:schemeClr val="tx1"/>
                          </a:solidFill>
                          <a:effectLst/>
                          <a:latin typeface="+mn-lt"/>
                          <a:ea typeface="Calibri" panose="020F0502020204030204" pitchFamily="34" charset="0"/>
                          <a:cs typeface="Amatic SC" panose="00000500000000000000" pitchFamily="2" charset="-79"/>
                        </a:rPr>
                        <a:t>Phonic Sounds: Phase 4</a:t>
                      </a: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0"/>
                        </a:spcAft>
                      </a:pP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800" b="1" dirty="0">
                          <a:solidFill>
                            <a:schemeClr val="tx1"/>
                          </a:solidFill>
                          <a:effectLst/>
                          <a:latin typeface="+mn-lt"/>
                          <a:ea typeface="Calibri" panose="020F0502020204030204" pitchFamily="34" charset="0"/>
                          <a:cs typeface="Amatic SC" panose="00000500000000000000" pitchFamily="2" charset="-79"/>
                        </a:rPr>
                        <a:t>Reading: </a:t>
                      </a:r>
                      <a:r>
                        <a:rPr lang="en-GB" sz="800" dirty="0">
                          <a:solidFill>
                            <a:schemeClr val="tx1"/>
                          </a:solidFill>
                          <a:effectLst/>
                          <a:latin typeface="+mn-lt"/>
                          <a:ea typeface="Calibri" panose="020F0502020204030204" pitchFamily="34" charset="0"/>
                          <a:cs typeface="Amatic SC" panose="00000500000000000000" pitchFamily="2" charset="-79"/>
                        </a:rPr>
                        <a:t>Reading simple sentences with fluency. Reading CVCC and CCVC words confidently. </a:t>
                      </a:r>
                    </a:p>
                    <a:p>
                      <a:pPr algn="ctr">
                        <a:lnSpc>
                          <a:spcPct val="107000"/>
                        </a:lnSpc>
                        <a:spcAft>
                          <a:spcPts val="800"/>
                        </a:spcAft>
                      </a:pPr>
                      <a:r>
                        <a:rPr lang="en-GB" sz="800" dirty="0">
                          <a:solidFill>
                            <a:schemeClr val="tx1"/>
                          </a:solidFill>
                          <a:effectLst/>
                          <a:latin typeface="+mn-lt"/>
                          <a:ea typeface="Calibri" panose="020F0502020204030204" pitchFamily="34" charset="0"/>
                          <a:cs typeface="Amatic SC" panose="00000500000000000000" pitchFamily="2" charset="-79"/>
                        </a:rPr>
                        <a:t>End of term assessments</a:t>
                      </a:r>
                    </a:p>
                    <a:p>
                      <a:pPr algn="ctr">
                        <a:lnSpc>
                          <a:spcPct val="107000"/>
                        </a:lnSpc>
                        <a:spcAft>
                          <a:spcPts val="800"/>
                        </a:spcAft>
                      </a:pPr>
                      <a:r>
                        <a:rPr lang="en-GB" sz="800" dirty="0">
                          <a:solidFill>
                            <a:schemeClr val="tx1"/>
                          </a:solidFill>
                          <a:effectLst/>
                          <a:latin typeface="+mn-lt"/>
                          <a:ea typeface="Calibri" panose="020F0502020204030204" pitchFamily="34" charset="0"/>
                          <a:cs typeface="Amatic SC" panose="00000500000000000000" pitchFamily="2" charset="-79"/>
                        </a:rPr>
                        <a:t>Transition work with Year 1 </a:t>
                      </a:r>
                    </a:p>
                    <a:p>
                      <a:pPr algn="ctr">
                        <a:lnSpc>
                          <a:spcPct val="107000"/>
                        </a:lnSpc>
                        <a:spcAft>
                          <a:spcPts val="800"/>
                        </a:spcAft>
                      </a:pPr>
                      <a:endParaRPr lang="en-GB" sz="8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endParaRPr lang="en-GB" sz="80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846AA921-1F59-B01B-222F-8B994A5050DC}"/>
              </a:ext>
            </a:extLst>
          </p:cNvPr>
          <p:cNvGraphicFramePr>
            <a:graphicFrameLocks noGrp="1"/>
          </p:cNvGraphicFramePr>
          <p:nvPr>
            <p:extLst>
              <p:ext uri="{D42A27DB-BD31-4B8C-83A1-F6EECF244321}">
                <p14:modId xmlns:p14="http://schemas.microsoft.com/office/powerpoint/2010/main" val="1263860677"/>
              </p:ext>
            </p:extLst>
          </p:nvPr>
        </p:nvGraphicFramePr>
        <p:xfrm>
          <a:off x="366713" y="738188"/>
          <a:ext cx="11458573" cy="5837373"/>
        </p:xfrm>
        <a:graphic>
          <a:graphicData uri="http://schemas.openxmlformats.org/drawingml/2006/table">
            <a:tbl>
              <a:tblPr firstRow="1" bandRow="1">
                <a:tableStyleId>{5C22544A-7EE6-4342-B048-85BDC9FD1C3A}</a:tableStyleId>
              </a:tblPr>
              <a:tblGrid>
                <a:gridCol w="1636939">
                  <a:extLst>
                    <a:ext uri="{9D8B030D-6E8A-4147-A177-3AD203B41FA5}">
                      <a16:colId xmlns:a16="http://schemas.microsoft.com/office/drawing/2014/main" val="20000"/>
                    </a:ext>
                  </a:extLst>
                </a:gridCol>
                <a:gridCol w="1636939">
                  <a:extLst>
                    <a:ext uri="{9D8B030D-6E8A-4147-A177-3AD203B41FA5}">
                      <a16:colId xmlns:a16="http://schemas.microsoft.com/office/drawing/2014/main" val="20001"/>
                    </a:ext>
                  </a:extLst>
                </a:gridCol>
                <a:gridCol w="1636939">
                  <a:extLst>
                    <a:ext uri="{9D8B030D-6E8A-4147-A177-3AD203B41FA5}">
                      <a16:colId xmlns:a16="http://schemas.microsoft.com/office/drawing/2014/main" val="20002"/>
                    </a:ext>
                  </a:extLst>
                </a:gridCol>
                <a:gridCol w="1636939">
                  <a:extLst>
                    <a:ext uri="{9D8B030D-6E8A-4147-A177-3AD203B41FA5}">
                      <a16:colId xmlns:a16="http://schemas.microsoft.com/office/drawing/2014/main" val="20003"/>
                    </a:ext>
                  </a:extLst>
                </a:gridCol>
                <a:gridCol w="1636939">
                  <a:extLst>
                    <a:ext uri="{9D8B030D-6E8A-4147-A177-3AD203B41FA5}">
                      <a16:colId xmlns:a16="http://schemas.microsoft.com/office/drawing/2014/main" val="20004"/>
                    </a:ext>
                  </a:extLst>
                </a:gridCol>
                <a:gridCol w="1636939">
                  <a:extLst>
                    <a:ext uri="{9D8B030D-6E8A-4147-A177-3AD203B41FA5}">
                      <a16:colId xmlns:a16="http://schemas.microsoft.com/office/drawing/2014/main" val="20005"/>
                    </a:ext>
                  </a:extLst>
                </a:gridCol>
                <a:gridCol w="1636939">
                  <a:extLst>
                    <a:ext uri="{9D8B030D-6E8A-4147-A177-3AD203B41FA5}">
                      <a16:colId xmlns:a16="http://schemas.microsoft.com/office/drawing/2014/main" val="20006"/>
                    </a:ext>
                  </a:extLst>
                </a:gridCol>
              </a:tblGrid>
              <a:tr h="640074">
                <a:tc>
                  <a:txBody>
                    <a:bodyPr/>
                    <a:lstStyle/>
                    <a:p>
                      <a:pPr algn="ctr"/>
                      <a:endParaRPr lang="en-GB" sz="1800" dirty="0"/>
                    </a:p>
                  </a:txBody>
                  <a:tcPr marL="91434" marR="91434" marT="45718" marB="4571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Autumn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matic SC" panose="00000500000000000000" pitchFamily="2" charset="-79"/>
                          <a:cs typeface="Amatic SC" panose="00000500000000000000" pitchFamily="2" charset="-79"/>
                        </a:rPr>
                        <a:t>Autumn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422099">
                <a:tc>
                  <a:txBody>
                    <a:bodyPr/>
                    <a:lstStyle/>
                    <a:p>
                      <a:pPr algn="ctr"/>
                      <a:r>
                        <a:rPr lang="en-US" sz="2000" b="0" dirty="0">
                          <a:latin typeface="Amatic SC" panose="00000500000000000000" pitchFamily="2" charset="-79"/>
                          <a:cs typeface="Amatic SC" panose="00000500000000000000" pitchFamily="2" charset="-79"/>
                        </a:rPr>
                        <a:t>General Themes </a:t>
                      </a:r>
                      <a:endParaRPr lang="en-GB" sz="2000" b="0" dirty="0">
                        <a:latin typeface="Amatic SC" panose="00000500000000000000" pitchFamily="2" charset="-79"/>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100" dirty="0">
                          <a:latin typeface="Amatic SC" panose="00000500000000000000" pitchFamily="2" charset="-79"/>
                          <a:cs typeface="Amatic SC" panose="00000500000000000000" pitchFamily="2" charset="-79"/>
                        </a:rPr>
                        <a:t>Who am I!</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Terrific Tales!</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100" dirty="0">
                          <a:latin typeface="Amatic SC" panose="00000500000000000000" pitchFamily="2" charset="-79"/>
                          <a:cs typeface="Amatic SC" panose="00000500000000000000" pitchFamily="2" charset="-79"/>
                        </a:rPr>
                        <a:t>Food Glorious Food!</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Amazing Animals! </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100" dirty="0">
                          <a:latin typeface="Amatic SC" panose="00000500000000000000" pitchFamily="2" charset="-79"/>
                          <a:cs typeface="Amatic SC" panose="00000500000000000000" pitchFamily="2" charset="-79"/>
                        </a:rPr>
                        <a:t>Come outside!</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On the move!</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4625839">
                <a:tc>
                  <a:txBody>
                    <a:bodyPr/>
                    <a:lstStyle/>
                    <a:p>
                      <a:pPr algn="ctr"/>
                      <a:r>
                        <a:rPr lang="en-US" sz="2400" b="0" dirty="0">
                          <a:latin typeface="Amatic SC" panose="00000500000000000000" pitchFamily="2" charset="-79"/>
                          <a:cs typeface="Amatic SC" panose="00000500000000000000" pitchFamily="2" charset="-79"/>
                        </a:rPr>
                        <a:t>Writing </a:t>
                      </a:r>
                    </a:p>
                    <a:p>
                      <a:pPr algn="ctr"/>
                      <a:endParaRPr lang="en-US" sz="2400" b="0" dirty="0">
                        <a:latin typeface="Amatic SC" panose="00000500000000000000" pitchFamily="2" charset="-79"/>
                        <a:cs typeface="Amatic SC" panose="00000500000000000000" pitchFamily="2" charset="-79"/>
                      </a:endParaRPr>
                    </a:p>
                    <a:p>
                      <a:pPr algn="ctr"/>
                      <a:r>
                        <a:rPr lang="en-US" sz="1200" b="0" dirty="0">
                          <a:latin typeface="Amatic SC" panose="00000500000000000000" pitchFamily="2" charset="-79"/>
                          <a:cs typeface="Amatic SC" panose="00000500000000000000" pitchFamily="2" charset="-79"/>
                        </a:rPr>
                        <a:t>Text used as stimulus across the year</a:t>
                      </a:r>
                    </a:p>
                    <a:p>
                      <a:pPr algn="ctr"/>
                      <a:endParaRPr lang="en-US" sz="1200" b="0" dirty="0">
                        <a:latin typeface="Amatic SC" panose="00000500000000000000" pitchFamily="2" charset="-79"/>
                        <a:cs typeface="Amatic SC" panose="00000500000000000000" pitchFamily="2" charset="-79"/>
                      </a:endParaRPr>
                    </a:p>
                    <a:p>
                      <a:pPr algn="ctr"/>
                      <a:r>
                        <a:rPr lang="en-US" sz="1200" b="0" dirty="0">
                          <a:latin typeface="Amatic SC" panose="00000500000000000000" pitchFamily="2" charset="-79"/>
                          <a:cs typeface="Amatic SC" panose="00000500000000000000" pitchFamily="2" charset="-79"/>
                        </a:rPr>
                        <a:t>Texts may due to children’s interest</a:t>
                      </a:r>
                      <a:r>
                        <a:rPr lang="en-US" sz="1800" b="0" dirty="0">
                          <a:latin typeface="Amatic SC" panose="00000500000000000000" pitchFamily="2" charset="-79"/>
                          <a:cs typeface="Amatic SC" panose="00000500000000000000" pitchFamily="2" charset="-79"/>
                        </a:rPr>
                        <a:t>s </a:t>
                      </a: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Nursery Rhymes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The rainbow fish - feelings</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Funny bones </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All about me text – bodies</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Where do I live?</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Non fiction texts  - </a:t>
                      </a:r>
                      <a:r>
                        <a:rPr lang="en-US" sz="1100" kern="1200" dirty="0">
                          <a:solidFill>
                            <a:schemeClr val="dk1"/>
                          </a:solidFill>
                          <a:effectLst/>
                          <a:latin typeface="+mn-lt"/>
                          <a:ea typeface="+mn-ea"/>
                          <a:cs typeface="+mn-cs"/>
                        </a:rPr>
                        <a:t>You choose </a:t>
                      </a: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Amatic SC" panose="00000500000000000000" pitchFamily="2" charset="-79"/>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Dominant hand, tripod grip, mark making, giving meaning to marks and labelling. Shopping lists, </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Amatic SC" panose="00000500000000000000" pitchFamily="2" charset="-79"/>
                        </a:rPr>
                        <a:t>Writing initial sounds and simple captions. </a:t>
                      </a:r>
                    </a:p>
                    <a:p>
                      <a:pPr marL="0" marR="0" lvl="0" indent="0" algn="ctr" defTabSz="914400" rtl="0" eaLnBrk="1" fontAlgn="base" latinLnBrk="0" hangingPunct="1">
                        <a:lnSpc>
                          <a:spcPct val="100000"/>
                        </a:lnSpc>
                        <a:spcBef>
                          <a:spcPts val="0"/>
                        </a:spcBef>
                        <a:spcAft>
                          <a:spcPts val="0"/>
                        </a:spcAft>
                        <a:buClrTx/>
                        <a:buSzTx/>
                        <a:buFontTx/>
                        <a:buNone/>
                        <a:tabLst/>
                        <a:defRPr/>
                      </a:pPr>
                      <a:r>
                        <a:rPr lang="en-US" sz="1100" dirty="0">
                          <a:solidFill>
                            <a:schemeClr val="tx1"/>
                          </a:solidFill>
                          <a:effectLst/>
                          <a:latin typeface="+mn-lt"/>
                          <a:ea typeface="Calibri" panose="020F0502020204030204" pitchFamily="34" charset="0"/>
                          <a:cs typeface="Amatic SC" panose="00000500000000000000" pitchFamily="2" charset="-79"/>
                        </a:rPr>
                        <a:t>Use initial sounds to label characters / images. Silly soup. </a:t>
                      </a:r>
                      <a:r>
                        <a:rPr lang="en-GB" sz="1100" dirty="0">
                          <a:solidFill>
                            <a:schemeClr val="tx1"/>
                          </a:solidFill>
                        </a:rPr>
                        <a:t>Names Labels. Captions Lists Diagrams</a:t>
                      </a:r>
                      <a:endParaRPr lang="en-US" sz="1100" dirty="0">
                        <a:solidFill>
                          <a:schemeClr val="tx1"/>
                        </a:solidFill>
                        <a:effectLst/>
                        <a:latin typeface="+mn-lt"/>
                        <a:ea typeface="Calibri" panose="020F0502020204030204" pitchFamily="34" charset="0"/>
                        <a:cs typeface="Amatic SC" panose="00000500000000000000" pitchFamily="2" charset="-79"/>
                      </a:endParaRPr>
                    </a:p>
                  </a:txBody>
                  <a:tcPr marL="91434" marR="9143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algn="ctr">
                        <a:lnSpc>
                          <a:spcPct val="107000"/>
                        </a:lnSpc>
                        <a:spcAft>
                          <a:spcPts val="800"/>
                        </a:spcAft>
                      </a:pPr>
                      <a:r>
                        <a:rPr lang="en-US" sz="1050" dirty="0">
                          <a:solidFill>
                            <a:schemeClr val="tx1"/>
                          </a:solidFill>
                          <a:effectLst/>
                          <a:latin typeface="+mn-lt"/>
                          <a:ea typeface="Calibri" panose="020F0502020204030204" pitchFamily="34" charset="0"/>
                          <a:cs typeface="Amatic SC" panose="00000500000000000000" pitchFamily="2" charset="-79"/>
                        </a:rPr>
                        <a:t>G</a:t>
                      </a:r>
                      <a:r>
                        <a:rPr lang="en-US" sz="1100" dirty="0">
                          <a:solidFill>
                            <a:schemeClr val="tx1"/>
                          </a:solidFill>
                          <a:effectLst/>
                          <a:latin typeface="+mn-lt"/>
                          <a:ea typeface="Calibri" panose="020F0502020204030204" pitchFamily="34" charset="0"/>
                          <a:cs typeface="Amatic SC" panose="00000500000000000000" pitchFamily="2" charset="-79"/>
                        </a:rPr>
                        <a:t>oldilocks/ Goldilocks and just the one bear.</a:t>
                      </a: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Compare both stories' differences and similarities </a:t>
                      </a: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Jack and the beanstalk </a:t>
                      </a: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The three little pigs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kern="1200" dirty="0">
                          <a:solidFill>
                            <a:schemeClr val="dk1"/>
                          </a:solidFill>
                          <a:effectLst/>
                          <a:latin typeface="+mn-lt"/>
                          <a:ea typeface="+mn-ea"/>
                          <a:cs typeface="+mn-cs"/>
                        </a:rPr>
                        <a:t>Non fiction texts  </a:t>
                      </a:r>
                      <a:r>
                        <a:rPr lang="en-US" sz="1100" kern="1200" dirty="0">
                          <a:solidFill>
                            <a:schemeClr val="dk1"/>
                          </a:solidFill>
                          <a:effectLst/>
                          <a:latin typeface="+mn-lt"/>
                          <a:ea typeface="+mn-ea"/>
                          <a:cs typeface="+mn-cs"/>
                        </a:rPr>
                        <a:t>Celebrations around the world/ A year full of celebrations and festivals</a:t>
                      </a:r>
                      <a:endParaRPr lang="en-GB" sz="11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Name writing, labelling using initial sounds, story scribing. Retelling stories in writing area, instructions for porridge. </a:t>
                      </a:r>
                    </a:p>
                    <a:p>
                      <a:pPr algn="ctr">
                        <a:lnSpc>
                          <a:spcPct val="107000"/>
                        </a:lnSpc>
                        <a:spcAft>
                          <a:spcPts val="800"/>
                        </a:spcAft>
                      </a:pPr>
                      <a:r>
                        <a:rPr lang="en-US" sz="1100" dirty="0">
                          <a:solidFill>
                            <a:schemeClr val="tx1"/>
                          </a:solidFill>
                        </a:rPr>
                        <a:t>Help children identify the sound that is tricky to spell. </a:t>
                      </a:r>
                    </a:p>
                    <a:p>
                      <a:pPr algn="ctr">
                        <a:lnSpc>
                          <a:spcPct val="107000"/>
                        </a:lnSpc>
                        <a:spcAft>
                          <a:spcPts val="800"/>
                        </a:spcAft>
                      </a:pPr>
                      <a:r>
                        <a:rPr lang="en-US" sz="1100" dirty="0">
                          <a:solidFill>
                            <a:schemeClr val="tx1"/>
                          </a:solidFill>
                        </a:rPr>
                        <a:t>Sequence the story/</a:t>
                      </a:r>
                      <a:r>
                        <a:rPr lang="en-US" sz="1100" dirty="0">
                          <a:solidFill>
                            <a:schemeClr val="tx1"/>
                          </a:solidFill>
                          <a:effectLst/>
                          <a:latin typeface="+mn-lt"/>
                          <a:ea typeface="Calibri" panose="020F0502020204030204" pitchFamily="34" charset="0"/>
                          <a:cs typeface="Amatic SC" panose="00000500000000000000" pitchFamily="2" charset="-79"/>
                        </a:rPr>
                        <a:t>Write a sentence </a:t>
                      </a:r>
                      <a:endParaRPr lang="en-GB" sz="1100" dirty="0">
                        <a:solidFill>
                          <a:schemeClr val="tx1"/>
                        </a:solidFill>
                        <a:effectLst/>
                        <a:latin typeface="+mn-lt"/>
                        <a:ea typeface="Calibri" panose="020F0502020204030204" pitchFamily="34" charset="0"/>
                        <a:cs typeface="Amatic SC" panose="00000500000000000000" pitchFamily="2" charset="-79"/>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err="1">
                          <a:solidFill>
                            <a:schemeClr val="tx1"/>
                          </a:solidFill>
                          <a:effectLst/>
                          <a:latin typeface="+mn-lt"/>
                          <a:ea typeface="Calibri" panose="020F0502020204030204" pitchFamily="34" charset="0"/>
                          <a:cs typeface="Amatic SC" panose="00000500000000000000" pitchFamily="2" charset="-79"/>
                        </a:rPr>
                        <a:t>Supertato</a:t>
                      </a:r>
                      <a:endParaRPr lang="en-GB"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effectLst/>
                          <a:latin typeface="+mn-lt"/>
                          <a:ea typeface="Calibri" panose="020F0502020204030204" pitchFamily="34" charset="0"/>
                          <a:cs typeface="Amatic SC" panose="00000500000000000000" pitchFamily="2" charset="-79"/>
                        </a:rPr>
                        <a:t>Character descriptions.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effectLst/>
                          <a:latin typeface="+mn-lt"/>
                          <a:ea typeface="Calibri" panose="020F0502020204030204" pitchFamily="34" charset="0"/>
                          <a:cs typeface="Amatic SC" panose="00000500000000000000" pitchFamily="2" charset="-79"/>
                        </a:rPr>
                        <a:t>Story map using key information.</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effectLst/>
                          <a:latin typeface="+mn-lt"/>
                          <a:ea typeface="Calibri" panose="020F0502020204030204" pitchFamily="34" charset="0"/>
                          <a:cs typeface="Amatic SC" panose="00000500000000000000" pitchFamily="2" charset="-79"/>
                        </a:rPr>
                        <a:t>Kitchen disco</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err="1">
                          <a:solidFill>
                            <a:schemeClr val="tx1"/>
                          </a:solidFill>
                          <a:effectLst/>
                          <a:latin typeface="+mn-lt"/>
                          <a:ea typeface="Calibri" panose="020F0502020204030204" pitchFamily="34" charset="0"/>
                          <a:cs typeface="Amatic SC" panose="00000500000000000000" pitchFamily="2" charset="-79"/>
                        </a:rPr>
                        <a:t>Handa’s</a:t>
                      </a:r>
                      <a:r>
                        <a:rPr lang="en-GB" sz="1100" dirty="0">
                          <a:solidFill>
                            <a:schemeClr val="tx1"/>
                          </a:solidFill>
                          <a:effectLst/>
                          <a:latin typeface="+mn-lt"/>
                          <a:ea typeface="Calibri" panose="020F0502020204030204" pitchFamily="34" charset="0"/>
                          <a:cs typeface="Amatic SC" panose="00000500000000000000" pitchFamily="2" charset="-79"/>
                        </a:rPr>
                        <a:t> surprise</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kern="1200" dirty="0">
                          <a:solidFill>
                            <a:schemeClr val="dk1"/>
                          </a:solidFill>
                          <a:effectLst/>
                          <a:latin typeface="+mn-lt"/>
                          <a:ea typeface="+mn-ea"/>
                          <a:cs typeface="+mn-cs"/>
                        </a:rPr>
                        <a:t>Non fiction texts – making pizza –</a:t>
                      </a:r>
                      <a:endParaRPr lang="en-GB"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effectLst/>
                          <a:latin typeface="+mn-lt"/>
                          <a:ea typeface="Calibri" panose="020F0502020204030204" pitchFamily="34" charset="0"/>
                          <a:cs typeface="Amatic SC" panose="00000500000000000000" pitchFamily="2" charset="-79"/>
                        </a:rPr>
                        <a:t>Writing some of the tricky words such as I, me, my, like, to, the. Writing CVC words, Labels using CVC, CVCC, CCVC words.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tx1"/>
                          </a:solidFill>
                        </a:rPr>
                        <a:t>Guided writing based around developing short sentences in a meaningful context.</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tx1"/>
                          </a:solidFill>
                        </a:rPr>
                        <a:t> Create a story board.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100" dirty="0">
                        <a:solidFill>
                          <a:schemeClr val="tx1"/>
                        </a:solidFill>
                        <a:effectLst/>
                        <a:latin typeface="+mn-lt"/>
                        <a:ea typeface="Calibri" panose="020F0502020204030204" pitchFamily="34" charset="0"/>
                        <a:cs typeface="Amatic SC" panose="00000500000000000000" pitchFamily="2" charset="-79"/>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algn="ctr">
                        <a:lnSpc>
                          <a:spcPct val="107000"/>
                        </a:lnSpc>
                        <a:spcAft>
                          <a:spcPts val="0"/>
                        </a:spcAft>
                      </a:pPr>
                      <a:endParaRPr lang="en-GB"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latin typeface="+mn-lt"/>
                        </a:rPr>
                        <a:t>Tiger who came to tea</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latin typeface="+mn-lt"/>
                        </a:rPr>
                        <a:t>CVC words / simple sentence writing using high frequency words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effectLst/>
                          <a:latin typeface="+mn-lt"/>
                          <a:ea typeface="Calibri" panose="020F0502020204030204" pitchFamily="34" charset="0"/>
                          <a:cs typeface="Amatic SC" panose="00000500000000000000" pitchFamily="2" charset="-79"/>
                        </a:rPr>
                        <a:t>Giraffes can’t dance</a:t>
                      </a:r>
                    </a:p>
                    <a:p>
                      <a:pPr algn="ctr">
                        <a:lnSpc>
                          <a:spcPct val="107000"/>
                        </a:lnSpc>
                        <a:spcAft>
                          <a:spcPts val="800"/>
                        </a:spcAft>
                      </a:pPr>
                      <a:r>
                        <a:rPr lang="en-US" sz="1100" dirty="0">
                          <a:solidFill>
                            <a:schemeClr val="tx1"/>
                          </a:solidFill>
                          <a:effectLst/>
                          <a:latin typeface="+mn-lt"/>
                          <a:ea typeface="Calibri" panose="020F0502020204030204" pitchFamily="34" charset="0"/>
                          <a:cs typeface="Amatic SC" panose="00000500000000000000" pitchFamily="2" charset="-79"/>
                        </a:rPr>
                        <a:t>Animal Fact File – Compare two animals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kern="1200" dirty="0">
                          <a:solidFill>
                            <a:schemeClr val="dk1"/>
                          </a:solidFill>
                          <a:effectLst/>
                          <a:latin typeface="+mn-lt"/>
                          <a:ea typeface="+mn-ea"/>
                          <a:cs typeface="+mn-cs"/>
                        </a:rPr>
                        <a:t>Non fiction texts  - Big book of the blue </a:t>
                      </a:r>
                      <a:endParaRPr lang="en-US" sz="11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Creating own story maps, writing captions and labels, writing simple sentences. </a:t>
                      </a:r>
                      <a:r>
                        <a:rPr lang="en-US" sz="1100" dirty="0">
                          <a:solidFill>
                            <a:schemeClr val="tx1"/>
                          </a:solidFill>
                        </a:rPr>
                        <a:t>Writing short sentences to accompany story maps.  </a:t>
                      </a:r>
                    </a:p>
                    <a:p>
                      <a:pPr algn="ctr">
                        <a:lnSpc>
                          <a:spcPct val="107000"/>
                        </a:lnSpc>
                        <a:spcAft>
                          <a:spcPts val="0"/>
                        </a:spcAft>
                      </a:pPr>
                      <a:r>
                        <a:rPr lang="en-US" sz="1100" dirty="0">
                          <a:solidFill>
                            <a:schemeClr val="tx1"/>
                          </a:solidFill>
                        </a:rPr>
                        <a:t>Order the Easter story.</a:t>
                      </a:r>
                    </a:p>
                    <a:p>
                      <a:pPr algn="ctr">
                        <a:lnSpc>
                          <a:spcPct val="107000"/>
                        </a:lnSpc>
                        <a:spcAft>
                          <a:spcPts val="0"/>
                        </a:spcAft>
                      </a:pPr>
                      <a:r>
                        <a:rPr lang="en-US" sz="1100" dirty="0">
                          <a:solidFill>
                            <a:schemeClr val="tx1"/>
                          </a:solidFill>
                        </a:rPr>
                        <a:t> </a:t>
                      </a:r>
                    </a:p>
                    <a:p>
                      <a:pPr algn="ctr">
                        <a:lnSpc>
                          <a:spcPct val="107000"/>
                        </a:lnSpc>
                        <a:spcAft>
                          <a:spcPts val="0"/>
                        </a:spcAft>
                      </a:pPr>
                      <a:r>
                        <a:rPr lang="en-US" sz="1100" dirty="0">
                          <a:solidFill>
                            <a:schemeClr val="tx1"/>
                          </a:solidFill>
                        </a:rPr>
                        <a:t>Character descriptions. </a:t>
                      </a:r>
                    </a:p>
                    <a:p>
                      <a:pPr algn="ctr">
                        <a:lnSpc>
                          <a:spcPct val="107000"/>
                        </a:lnSpc>
                        <a:spcAft>
                          <a:spcPts val="0"/>
                        </a:spcAft>
                      </a:pPr>
                      <a:r>
                        <a:rPr lang="en-US" sz="1100" dirty="0">
                          <a:solidFill>
                            <a:schemeClr val="tx1"/>
                          </a:solidFill>
                          <a:effectLst/>
                          <a:latin typeface="+mn-lt"/>
                          <a:ea typeface="Calibri" panose="020F0502020204030204" pitchFamily="34" charset="0"/>
                          <a:cs typeface="Amatic SC" panose="00000500000000000000" pitchFamily="2" charset="-79"/>
                        </a:rPr>
                        <a:t>Write 2 sentences </a:t>
                      </a:r>
                      <a:endParaRPr lang="en-GB" sz="1100" dirty="0">
                        <a:solidFill>
                          <a:schemeClr val="tx1"/>
                        </a:solidFill>
                        <a:effectLst/>
                        <a:latin typeface="+mn-lt"/>
                        <a:ea typeface="Calibri" panose="020F0502020204030204" pitchFamily="34" charset="0"/>
                        <a:cs typeface="Amatic SC" panose="00000500000000000000" pitchFamily="2" charset="-79"/>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b="1" kern="1200" dirty="0">
                        <a:solidFill>
                          <a:schemeClr val="tx1"/>
                        </a:solidFill>
                        <a:effectLst/>
                        <a:latin typeface="+mn-lt"/>
                        <a:ea typeface="+mn-ea"/>
                        <a:cs typeface="Amatic SC" panose="00000500000000000000" pitchFamily="2" charset="-79"/>
                      </a:endParaRPr>
                    </a:p>
                    <a:p>
                      <a:pPr algn="ctr">
                        <a:lnSpc>
                          <a:spcPct val="107000"/>
                        </a:lnSpc>
                        <a:spcAft>
                          <a:spcPts val="0"/>
                        </a:spcAft>
                      </a:pPr>
                      <a:r>
                        <a:rPr lang="en-US" sz="1100" dirty="0">
                          <a:solidFill>
                            <a:schemeClr val="tx1"/>
                          </a:solidFill>
                          <a:effectLst/>
                          <a:latin typeface="+mn-lt"/>
                          <a:ea typeface="Calibri" panose="020F0502020204030204" pitchFamily="34" charset="0"/>
                          <a:cs typeface="Amatic SC" panose="00000500000000000000" pitchFamily="2" charset="-79"/>
                        </a:rPr>
                        <a:t>Jack and the Bean stalk – retell parts of the story / repeated refrains / speech bubbles</a:t>
                      </a:r>
                    </a:p>
                    <a:p>
                      <a:pPr algn="ctr">
                        <a:lnSpc>
                          <a:spcPct val="107000"/>
                        </a:lnSpc>
                        <a:spcAft>
                          <a:spcPts val="0"/>
                        </a:spcAft>
                      </a:pPr>
                      <a:endParaRPr lang="en-US" sz="11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US" sz="1100" dirty="0">
                          <a:solidFill>
                            <a:schemeClr val="tx1"/>
                          </a:solidFill>
                          <a:effectLst/>
                          <a:latin typeface="+mn-lt"/>
                          <a:ea typeface="Calibri" panose="020F0502020204030204" pitchFamily="34" charset="0"/>
                          <a:cs typeface="Amatic SC" panose="00000500000000000000" pitchFamily="2" charset="-79"/>
                        </a:rPr>
                        <a:t>Healthy Food – My Menu / Jaspers beanstalk </a:t>
                      </a:r>
                    </a:p>
                    <a:p>
                      <a:pPr algn="ctr">
                        <a:lnSpc>
                          <a:spcPct val="107000"/>
                        </a:lnSpc>
                        <a:spcAft>
                          <a:spcPts val="800"/>
                        </a:spcAft>
                      </a:pPr>
                      <a:r>
                        <a:rPr lang="en-US" sz="1100" dirty="0">
                          <a:solidFill>
                            <a:schemeClr val="tx1"/>
                          </a:solidFill>
                          <a:effectLst/>
                          <a:latin typeface="+mn-lt"/>
                          <a:ea typeface="Calibri" panose="020F0502020204030204" pitchFamily="34" charset="0"/>
                          <a:cs typeface="Amatic SC" panose="00000500000000000000" pitchFamily="2" charset="-79"/>
                        </a:rPr>
                        <a:t>A big book of bugs nonfiction</a:t>
                      </a:r>
                    </a:p>
                    <a:p>
                      <a:pPr algn="ctr">
                        <a:lnSpc>
                          <a:spcPct val="107000"/>
                        </a:lnSpc>
                        <a:spcAft>
                          <a:spcPts val="800"/>
                        </a:spcAft>
                      </a:pPr>
                      <a:r>
                        <a:rPr lang="en-US" sz="1100" dirty="0">
                          <a:solidFill>
                            <a:schemeClr val="tx1"/>
                          </a:solidFill>
                          <a:effectLst/>
                          <a:latin typeface="+mn-lt"/>
                          <a:ea typeface="Calibri" panose="020F0502020204030204" pitchFamily="34" charset="0"/>
                          <a:cs typeface="Amatic SC" panose="00000500000000000000" pitchFamily="2" charset="-79"/>
                        </a:rPr>
                        <a:t>What the ladybird heard</a:t>
                      </a: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Writing recipes, lists. Writing for a purpose in role play using phonetically plausible attempts at words, beginning to use finger spaces</a:t>
                      </a:r>
                      <a:r>
                        <a:rPr lang="en-US" sz="1100" dirty="0">
                          <a:solidFill>
                            <a:schemeClr val="tx1"/>
                          </a:solidFill>
                          <a:effectLst/>
                          <a:latin typeface="+mn-lt"/>
                          <a:ea typeface="Calibri" panose="020F0502020204030204" pitchFamily="34" charset="0"/>
                          <a:cs typeface="Amatic SC" panose="00000500000000000000" pitchFamily="2" charset="-79"/>
                        </a:rPr>
                        <a:t>. </a:t>
                      </a:r>
                      <a:r>
                        <a:rPr lang="en-US" sz="1100" dirty="0">
                          <a:solidFill>
                            <a:schemeClr val="tx1"/>
                          </a:solidFill>
                        </a:rPr>
                        <a:t>Form lower-case and capital letters correctly. </a:t>
                      </a:r>
                    </a:p>
                    <a:p>
                      <a:pPr algn="ctr">
                        <a:lnSpc>
                          <a:spcPct val="107000"/>
                        </a:lnSpc>
                        <a:spcAft>
                          <a:spcPts val="800"/>
                        </a:spcAft>
                      </a:pPr>
                      <a:r>
                        <a:rPr lang="en-US" sz="1100" dirty="0">
                          <a:solidFill>
                            <a:schemeClr val="tx1"/>
                          </a:solidFill>
                        </a:rPr>
                        <a:t>Rhyming words. </a:t>
                      </a: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mn-lt"/>
                          <a:ea typeface="+mn-ea"/>
                          <a:cs typeface="Amatic SC" panose="00000500000000000000" pitchFamily="2" charset="-79"/>
                        </a:rPr>
                        <a:t>Texts as a Stimulus: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err="1">
                          <a:solidFill>
                            <a:schemeClr val="tx1"/>
                          </a:solidFill>
                          <a:effectLst/>
                          <a:latin typeface="+mn-lt"/>
                          <a:ea typeface="Calibri" panose="020F0502020204030204" pitchFamily="34" charset="0"/>
                          <a:cs typeface="Amatic SC" panose="00000500000000000000" pitchFamily="2" charset="-79"/>
                        </a:rPr>
                        <a:t>Mr</a:t>
                      </a:r>
                      <a:r>
                        <a:rPr lang="en-US" sz="1100" dirty="0">
                          <a:solidFill>
                            <a:schemeClr val="tx1"/>
                          </a:solidFill>
                          <a:effectLst/>
                          <a:latin typeface="+mn-lt"/>
                          <a:ea typeface="Calibri" panose="020F0502020204030204" pitchFamily="34" charset="0"/>
                          <a:cs typeface="Amatic SC" panose="00000500000000000000" pitchFamily="2" charset="-79"/>
                        </a:rPr>
                        <a:t> </a:t>
                      </a:r>
                      <a:r>
                        <a:rPr lang="en-US" sz="1100" dirty="0" err="1">
                          <a:solidFill>
                            <a:schemeClr val="tx1"/>
                          </a:solidFill>
                          <a:effectLst/>
                          <a:latin typeface="+mn-lt"/>
                          <a:ea typeface="Calibri" panose="020F0502020204030204" pitchFamily="34" charset="0"/>
                          <a:cs typeface="Amatic SC" panose="00000500000000000000" pitchFamily="2" charset="-79"/>
                        </a:rPr>
                        <a:t>Gumpy’s</a:t>
                      </a:r>
                      <a:r>
                        <a:rPr lang="en-US" sz="1100" dirty="0">
                          <a:solidFill>
                            <a:schemeClr val="tx1"/>
                          </a:solidFill>
                          <a:effectLst/>
                          <a:latin typeface="+mn-lt"/>
                          <a:ea typeface="Calibri" panose="020F0502020204030204" pitchFamily="34" charset="0"/>
                          <a:cs typeface="Amatic SC" panose="00000500000000000000" pitchFamily="2" charset="-79"/>
                        </a:rPr>
                        <a:t> Outing (Cumulative)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latin typeface="+mn-lt"/>
                          <a:ea typeface="Calibri" panose="020F0502020204030204" pitchFamily="34" charset="0"/>
                          <a:cs typeface="Amatic SC" panose="00000500000000000000" pitchFamily="2" charset="-79"/>
                        </a:rPr>
                        <a:t>The train ride</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kern="1200" dirty="0">
                        <a:solidFill>
                          <a:schemeClr val="dk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kern="1200" dirty="0">
                          <a:solidFill>
                            <a:schemeClr val="dk1"/>
                          </a:solidFill>
                          <a:effectLst/>
                          <a:latin typeface="+mn-lt"/>
                          <a:ea typeface="+mn-ea"/>
                          <a:cs typeface="+mn-cs"/>
                        </a:rPr>
                        <a:t>Non-fiction texts  </a:t>
                      </a:r>
                      <a:r>
                        <a:rPr lang="en-US" sz="1100" kern="1200" dirty="0">
                          <a:solidFill>
                            <a:schemeClr val="dk1"/>
                          </a:solidFill>
                          <a:effectLst/>
                          <a:latin typeface="+mn-lt"/>
                          <a:ea typeface="+mn-ea"/>
                          <a:cs typeface="+mn-cs"/>
                        </a:rPr>
                        <a:t>101 things that go</a:t>
                      </a:r>
                      <a:endParaRPr lang="en-GB" sz="1100" kern="1200" dirty="0">
                        <a:solidFill>
                          <a:schemeClr val="dk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latin typeface="+mn-lt"/>
                          <a:ea typeface="Calibri" panose="020F0502020204030204" pitchFamily="34" charset="0"/>
                          <a:cs typeface="Amatic SC" panose="00000500000000000000" pitchFamily="2" charset="-79"/>
                        </a:rPr>
                        <a:t>Report about the animals falling into the water</a:t>
                      </a:r>
                      <a:endParaRPr lang="en-GB" sz="1100" dirty="0">
                        <a:solidFill>
                          <a:schemeClr val="tx1"/>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tx1"/>
                          </a:solidFill>
                          <a:latin typeface="+mn-lt"/>
                        </a:rPr>
                        <a:t>Retell the story in own words / reverse the journey</a:t>
                      </a:r>
                      <a:endParaRPr lang="en-US" sz="11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US" sz="1100" dirty="0">
                          <a:solidFill>
                            <a:schemeClr val="tx1"/>
                          </a:solidFill>
                          <a:effectLst/>
                          <a:latin typeface="+mn-lt"/>
                          <a:ea typeface="Calibri" panose="020F0502020204030204" pitchFamily="34" charset="0"/>
                          <a:cs typeface="Amatic SC" panose="00000500000000000000" pitchFamily="2" charset="-79"/>
                        </a:rPr>
                        <a:t>Write a postcard / diary writing.</a:t>
                      </a:r>
                      <a:endParaRPr lang="en-GB" sz="1100" dirty="0">
                        <a:solidFill>
                          <a:schemeClr val="tx1"/>
                        </a:solidFill>
                        <a:effectLst/>
                        <a:latin typeface="+mn-lt"/>
                        <a:ea typeface="Calibri" panose="020F0502020204030204" pitchFamily="34" charset="0"/>
                        <a:cs typeface="Amatic SC" panose="00000500000000000000" pitchFamily="2" charset="-79"/>
                      </a:endParaRPr>
                    </a:p>
                    <a:p>
                      <a:pPr algn="ctr">
                        <a:lnSpc>
                          <a:spcPct val="107000"/>
                        </a:lnSpc>
                        <a:spcAft>
                          <a:spcPts val="800"/>
                        </a:spcAft>
                      </a:pPr>
                      <a:r>
                        <a:rPr lang="en-GB" sz="1100" dirty="0">
                          <a:solidFill>
                            <a:schemeClr val="tx1"/>
                          </a:solidFill>
                          <a:effectLst/>
                          <a:latin typeface="+mn-lt"/>
                          <a:ea typeface="Calibri" panose="020F0502020204030204" pitchFamily="34" charset="0"/>
                          <a:cs typeface="Amatic SC" panose="00000500000000000000" pitchFamily="2" charset="-79"/>
                        </a:rPr>
                        <a:t>Story writing, writing sentences using a range of tricky words that are spelt correctly. Beginning to use full stops, capital letters and finger spaces.</a:t>
                      </a:r>
                      <a:r>
                        <a:rPr lang="en-US" sz="1100" dirty="0">
                          <a:solidFill>
                            <a:schemeClr val="tx1"/>
                          </a:solidFill>
                        </a:rPr>
                        <a:t> Innovation of familiar texts Using familiar texts as a model for writing own stories. </a:t>
                      </a:r>
                      <a:r>
                        <a:rPr lang="en-GB" sz="1100" dirty="0">
                          <a:solidFill>
                            <a:schemeClr val="tx1"/>
                          </a:solidFill>
                          <a:effectLst/>
                          <a:latin typeface="+mn-lt"/>
                          <a:ea typeface="Calibri" panose="020F0502020204030204" pitchFamily="34" charset="0"/>
                          <a:cs typeface="Amatic SC" panose="00000500000000000000" pitchFamily="2" charset="-79"/>
                        </a:rPr>
                        <a:t> </a:t>
                      </a: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431E27DF-D2CF-9D16-5A30-25F41B73A16A}"/>
              </a:ext>
            </a:extLst>
          </p:cNvPr>
          <p:cNvGraphicFramePr>
            <a:graphicFrameLocks noGrp="1"/>
          </p:cNvGraphicFramePr>
          <p:nvPr>
            <p:extLst>
              <p:ext uri="{D42A27DB-BD31-4B8C-83A1-F6EECF244321}">
                <p14:modId xmlns:p14="http://schemas.microsoft.com/office/powerpoint/2010/main" val="2617354863"/>
              </p:ext>
            </p:extLst>
          </p:nvPr>
        </p:nvGraphicFramePr>
        <p:xfrm>
          <a:off x="231775" y="576263"/>
          <a:ext cx="11458573" cy="5775440"/>
        </p:xfrm>
        <a:graphic>
          <a:graphicData uri="http://schemas.openxmlformats.org/drawingml/2006/table">
            <a:tbl>
              <a:tblPr firstRow="1" bandRow="1">
                <a:tableStyleId>{5C22544A-7EE6-4342-B048-85BDC9FD1C3A}</a:tableStyleId>
              </a:tblPr>
              <a:tblGrid>
                <a:gridCol w="1636939">
                  <a:extLst>
                    <a:ext uri="{9D8B030D-6E8A-4147-A177-3AD203B41FA5}">
                      <a16:colId xmlns:a16="http://schemas.microsoft.com/office/drawing/2014/main" val="20000"/>
                    </a:ext>
                  </a:extLst>
                </a:gridCol>
                <a:gridCol w="1636939">
                  <a:extLst>
                    <a:ext uri="{9D8B030D-6E8A-4147-A177-3AD203B41FA5}">
                      <a16:colId xmlns:a16="http://schemas.microsoft.com/office/drawing/2014/main" val="20001"/>
                    </a:ext>
                  </a:extLst>
                </a:gridCol>
                <a:gridCol w="1636939">
                  <a:extLst>
                    <a:ext uri="{9D8B030D-6E8A-4147-A177-3AD203B41FA5}">
                      <a16:colId xmlns:a16="http://schemas.microsoft.com/office/drawing/2014/main" val="20002"/>
                    </a:ext>
                  </a:extLst>
                </a:gridCol>
                <a:gridCol w="1636939">
                  <a:extLst>
                    <a:ext uri="{9D8B030D-6E8A-4147-A177-3AD203B41FA5}">
                      <a16:colId xmlns:a16="http://schemas.microsoft.com/office/drawing/2014/main" val="20003"/>
                    </a:ext>
                  </a:extLst>
                </a:gridCol>
                <a:gridCol w="1636939">
                  <a:extLst>
                    <a:ext uri="{9D8B030D-6E8A-4147-A177-3AD203B41FA5}">
                      <a16:colId xmlns:a16="http://schemas.microsoft.com/office/drawing/2014/main" val="20004"/>
                    </a:ext>
                  </a:extLst>
                </a:gridCol>
                <a:gridCol w="1636939">
                  <a:extLst>
                    <a:ext uri="{9D8B030D-6E8A-4147-A177-3AD203B41FA5}">
                      <a16:colId xmlns:a16="http://schemas.microsoft.com/office/drawing/2014/main" val="20005"/>
                    </a:ext>
                  </a:extLst>
                </a:gridCol>
                <a:gridCol w="143268">
                  <a:extLst>
                    <a:ext uri="{9D8B030D-6E8A-4147-A177-3AD203B41FA5}">
                      <a16:colId xmlns:a16="http://schemas.microsoft.com/office/drawing/2014/main" val="20006"/>
                    </a:ext>
                  </a:extLst>
                </a:gridCol>
                <a:gridCol w="1493671">
                  <a:extLst>
                    <a:ext uri="{9D8B030D-6E8A-4147-A177-3AD203B41FA5}">
                      <a16:colId xmlns:a16="http://schemas.microsoft.com/office/drawing/2014/main" val="20007"/>
                    </a:ext>
                  </a:extLst>
                </a:gridCol>
              </a:tblGrid>
              <a:tr h="639998">
                <a:tc>
                  <a:txBody>
                    <a:bodyPr/>
                    <a:lstStyle/>
                    <a:p>
                      <a:pPr algn="ctr"/>
                      <a:endParaRPr lang="en-GB" sz="1800" dirty="0"/>
                    </a:p>
                  </a:txBody>
                  <a:tcPr marL="91434" marR="91434" marT="45706" marB="4570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Autumn 1</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lumMod val="50000"/>
                            </a:schemeClr>
                          </a:solidFill>
                          <a:latin typeface="Amatic SC" panose="00000500000000000000" pitchFamily="2" charset="-79"/>
                          <a:cs typeface="Amatic SC" panose="00000500000000000000" pitchFamily="2" charset="-79"/>
                        </a:rPr>
                        <a:t>Autumn 2</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Spring 1</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Spring 2</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Summer 1</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algn="ctr"/>
                      <a:r>
                        <a:rPr lang="en-US" sz="2000" dirty="0">
                          <a:solidFill>
                            <a:schemeClr val="bg1">
                              <a:lumMod val="50000"/>
                            </a:schemeClr>
                          </a:solidFill>
                          <a:latin typeface="Amatic SC" panose="00000500000000000000" pitchFamily="2" charset="-79"/>
                          <a:cs typeface="Amatic SC" panose="00000500000000000000" pitchFamily="2" charset="-79"/>
                        </a:rPr>
                        <a:t>Summer 2</a:t>
                      </a:r>
                      <a:endParaRPr lang="en-GB" sz="20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0"/>
                  </a:ext>
                </a:extLst>
              </a:tr>
              <a:tr h="457136">
                <a:tc>
                  <a:txBody>
                    <a:bodyPr/>
                    <a:lstStyle/>
                    <a:p>
                      <a:pPr algn="ctr"/>
                      <a:r>
                        <a:rPr lang="en-US" sz="2400" b="0" dirty="0">
                          <a:latin typeface="Amatic SC" panose="00000500000000000000" pitchFamily="2" charset="-79"/>
                          <a:cs typeface="Amatic SC" panose="00000500000000000000" pitchFamily="2" charset="-79"/>
                        </a:rPr>
                        <a:t>Themes </a:t>
                      </a:r>
                      <a:endParaRPr lang="en-GB" sz="2400" b="0" dirty="0">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a:latin typeface="Amatic SC" panose="00000500000000000000" pitchFamily="2" charset="-79"/>
                          <a:cs typeface="Amatic SC" panose="00000500000000000000" pitchFamily="2" charset="-79"/>
                        </a:rPr>
                        <a:t>Who am I!</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Terrific Tales</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dirty="0">
                          <a:latin typeface="Amatic SC" panose="00000500000000000000" pitchFamily="2" charset="-79"/>
                          <a:cs typeface="Amatic SC" panose="00000500000000000000" pitchFamily="2" charset="-79"/>
                        </a:rPr>
                        <a:t>Food</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animals</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400" dirty="0">
                          <a:latin typeface="Amatic SC" panose="00000500000000000000" pitchFamily="2" charset="-79"/>
                          <a:cs typeface="Amatic SC" panose="00000500000000000000" pitchFamily="2" charset="-79"/>
                        </a:rPr>
                        <a:t>Outside</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matic SC" panose="00000500000000000000" pitchFamily="2" charset="-79"/>
                          <a:cs typeface="Amatic SC" panose="00000500000000000000" pitchFamily="2" charset="-79"/>
                        </a:rPr>
                        <a:t>Transport</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1"/>
                  </a:ext>
                </a:extLst>
              </a:tr>
              <a:tr h="914292">
                <a:tc rowSpan="2">
                  <a:txBody>
                    <a:bodyPr/>
                    <a:lstStyle/>
                    <a:p>
                      <a:pPr algn="ctr"/>
                      <a:r>
                        <a:rPr lang="en-US" sz="3200" b="0" dirty="0" err="1">
                          <a:latin typeface="Amatic SC" panose="00000500000000000000" pitchFamily="2" charset="-79"/>
                          <a:cs typeface="Amatic SC" panose="00000500000000000000" pitchFamily="2" charset="-79"/>
                        </a:rPr>
                        <a:t>Maths</a:t>
                      </a:r>
                      <a:endParaRPr lang="en-US" sz="3200" b="0" dirty="0">
                        <a:latin typeface="Amatic SC" panose="00000500000000000000" pitchFamily="2" charset="-79"/>
                        <a:cs typeface="Amatic SC" panose="00000500000000000000" pitchFamily="2" charset="-79"/>
                      </a:endParaRPr>
                    </a:p>
                    <a:p>
                      <a:pPr algn="ctr"/>
                      <a:endParaRPr lang="en-US" sz="1600" b="1" i="1" kern="1200" dirty="0">
                        <a:solidFill>
                          <a:schemeClr val="bg1">
                            <a:lumMod val="50000"/>
                          </a:schemeClr>
                        </a:solidFill>
                        <a:effectLst/>
                        <a:latin typeface="+mn-lt"/>
                        <a:ea typeface="+mn-ea"/>
                        <a:cs typeface="+mn-cs"/>
                      </a:endParaRPr>
                    </a:p>
                    <a:p>
                      <a:pPr algn="ctr"/>
                      <a:r>
                        <a:rPr lang="en-US" sz="1600" b="1" i="1" kern="1200" dirty="0">
                          <a:solidFill>
                            <a:schemeClr val="bg1">
                              <a:lumMod val="50000"/>
                            </a:schemeClr>
                          </a:solidFill>
                          <a:effectLst/>
                          <a:latin typeface="+mn-lt"/>
                          <a:ea typeface="+mn-ea"/>
                          <a:cs typeface="+mn-cs"/>
                        </a:rPr>
                        <a:t>Mastering</a:t>
                      </a:r>
                      <a:r>
                        <a:rPr lang="en-US" sz="1600" b="1" i="1" kern="1200" baseline="0" dirty="0">
                          <a:solidFill>
                            <a:schemeClr val="bg1">
                              <a:lumMod val="50000"/>
                            </a:schemeClr>
                          </a:solidFill>
                          <a:effectLst/>
                          <a:latin typeface="+mn-lt"/>
                          <a:ea typeface="+mn-ea"/>
                          <a:cs typeface="+mn-cs"/>
                        </a:rPr>
                        <a:t> number – NCETM</a:t>
                      </a:r>
                    </a:p>
                    <a:p>
                      <a:pPr algn="ctr"/>
                      <a:endParaRPr lang="en-US" sz="1600" b="1" i="1" kern="1200" dirty="0">
                        <a:solidFill>
                          <a:schemeClr val="bg1">
                            <a:lumMod val="50000"/>
                          </a:schemeClr>
                        </a:solidFill>
                        <a:effectLst/>
                        <a:latin typeface="+mn-lt"/>
                        <a:ea typeface="+mn-ea"/>
                        <a:cs typeface="+mn-cs"/>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7">
                  <a:txBody>
                    <a:bodyPr/>
                    <a:lstStyle/>
                    <a:p>
                      <a:pPr algn="ctr"/>
                      <a:r>
                        <a:rPr lang="en-US" sz="900" dirty="0"/>
                        <a:t>Developing a </a:t>
                      </a:r>
                      <a:r>
                        <a:rPr lang="en-US" sz="900" b="1" dirty="0"/>
                        <a:t>strong grounding in number </a:t>
                      </a:r>
                      <a:r>
                        <a:rPr lang="en-US" sz="900" dirty="0"/>
                        <a:t>is essential so that all children develop the necessary </a:t>
                      </a:r>
                      <a:r>
                        <a:rPr lang="en-US" sz="900" b="1" dirty="0"/>
                        <a:t>building blocks </a:t>
                      </a:r>
                      <a:r>
                        <a:rPr lang="en-US" sz="900" dirty="0"/>
                        <a:t>to excel mathematically. Children should be able to </a:t>
                      </a:r>
                      <a:r>
                        <a:rPr lang="en-US" sz="900" b="1" dirty="0"/>
                        <a:t>count confidently</a:t>
                      </a:r>
                      <a:r>
                        <a:rPr lang="en-US" sz="900" dirty="0"/>
                        <a:t>, develop a deep understanding of the </a:t>
                      </a:r>
                      <a:r>
                        <a:rPr lang="en-US" sz="900" b="1" dirty="0"/>
                        <a:t>numbers to 10</a:t>
                      </a:r>
                      <a:r>
                        <a:rPr lang="en-US" sz="900" dirty="0"/>
                        <a:t>, the </a:t>
                      </a:r>
                      <a:r>
                        <a:rPr lang="en-US" sz="900" b="1" dirty="0"/>
                        <a:t>relationships between </a:t>
                      </a:r>
                      <a:r>
                        <a:rPr lang="en-US" sz="900" dirty="0"/>
                        <a:t>them and the patterns within those numbers. By providing frequent and varied opportunities to build and apply this understanding - such as using </a:t>
                      </a:r>
                      <a:r>
                        <a:rPr lang="en-US" sz="900" b="1" dirty="0"/>
                        <a:t>manipulatives,</a:t>
                      </a:r>
                      <a:r>
                        <a:rPr lang="en-US" sz="900" dirty="0"/>
                        <a:t> including small pebbles and tens frames for organising counting - children will develop a secure base of knowledge and vocabulary from which </a:t>
                      </a:r>
                      <a:r>
                        <a:rPr lang="en-US" sz="900" b="1" dirty="0"/>
                        <a:t>mastery of mathematics </a:t>
                      </a:r>
                      <a:r>
                        <a:rPr lang="en-US" sz="900" dirty="0"/>
                        <a:t>is built. In addition, it is important that the curriculum includes </a:t>
                      </a:r>
                      <a:r>
                        <a:rPr lang="en-US" sz="900" b="1" dirty="0"/>
                        <a:t>rich opportunities for children to develop their spatial reasoning </a:t>
                      </a:r>
                      <a:r>
                        <a:rPr lang="en-US" sz="900" dirty="0"/>
                        <a:t>skills across all areas of mathematics including shape, space and measures. It is important that children </a:t>
                      </a:r>
                      <a:r>
                        <a:rPr lang="en-US" sz="900" b="1" dirty="0"/>
                        <a:t>develop positive attitudes and interests in mathematics</a:t>
                      </a:r>
                      <a:r>
                        <a:rPr lang="en-US" sz="900" dirty="0"/>
                        <a:t>, look for </a:t>
                      </a:r>
                      <a:r>
                        <a:rPr lang="en-US" sz="900" b="1" dirty="0"/>
                        <a:t>patterns and relationships</a:t>
                      </a:r>
                      <a:r>
                        <a:rPr lang="en-US" sz="900" dirty="0"/>
                        <a:t>, spot </a:t>
                      </a:r>
                      <a:r>
                        <a:rPr lang="en-US" sz="900" b="1" dirty="0"/>
                        <a:t>connections, ‘have a go’</a:t>
                      </a:r>
                      <a:r>
                        <a:rPr lang="en-US" sz="900" dirty="0"/>
                        <a:t>, </a:t>
                      </a:r>
                      <a:r>
                        <a:rPr lang="en-US" sz="900" b="1" dirty="0"/>
                        <a:t>talk to adults </a:t>
                      </a:r>
                      <a:r>
                        <a:rPr lang="en-US" sz="900" dirty="0"/>
                        <a:t>and peers about what they notice and not be afraid to make mistakes.</a:t>
                      </a:r>
                      <a:endParaRPr lang="en-US" sz="900" dirty="0">
                        <a:latin typeface="Amatic SC" panose="00000500000000000000" pitchFamily="2" charset="-79"/>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US" sz="9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extLst>
                  <a:ext uri="{0D108BD9-81ED-4DB2-BD59-A6C34878D82A}">
                    <a16:rowId xmlns:a16="http://schemas.microsoft.com/office/drawing/2014/main" val="10002"/>
                  </a:ext>
                </a:extLst>
              </a:tr>
              <a:tr h="3763898">
                <a:tc vMerge="1">
                  <a:txBody>
                    <a:bodyPr/>
                    <a:lstStyle/>
                    <a:p>
                      <a:pPr algn="ctr"/>
                      <a:r>
                        <a:rPr lang="en-US" sz="3600" b="0" dirty="0" err="1">
                          <a:latin typeface="Amatic SC" panose="00000500000000000000" pitchFamily="2" charset="-79"/>
                          <a:cs typeface="Amatic SC" panose="00000500000000000000" pitchFamily="2" charset="-79"/>
                        </a:rPr>
                        <a:t>Maths</a:t>
                      </a:r>
                      <a:r>
                        <a:rPr lang="en-US" sz="3600" b="0" dirty="0">
                          <a:latin typeface="Amatic SC" panose="00000500000000000000" pitchFamily="2" charset="-79"/>
                          <a:cs typeface="Amatic SC" panose="00000500000000000000" pitchFamily="2" charset="-79"/>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GB" sz="1200" b="1" dirty="0">
                        <a:solidFill>
                          <a:schemeClr val="bg1">
                            <a:lumMod val="50000"/>
                          </a:schemeClr>
                        </a:solidFill>
                      </a:endParaRPr>
                    </a:p>
                    <a:p>
                      <a:pPr algn="ctr"/>
                      <a:r>
                        <a:rPr lang="en-GB" sz="1200" b="1" dirty="0">
                          <a:solidFill>
                            <a:schemeClr val="bg1">
                              <a:lumMod val="50000"/>
                            </a:schemeClr>
                          </a:solidFill>
                        </a:rPr>
                        <a:t>Early Mathematical Experiences</a:t>
                      </a:r>
                    </a:p>
                    <a:p>
                      <a:pPr marL="0" indent="0" algn="ctr">
                        <a:buFontTx/>
                        <a:buNone/>
                      </a:pPr>
                      <a:r>
                        <a:rPr lang="en-US" sz="900" dirty="0"/>
                        <a:t>Counting rhymes and songs</a:t>
                      </a:r>
                    </a:p>
                    <a:p>
                      <a:pPr marL="0" indent="0" algn="ctr">
                        <a:buFont typeface="Arial" panose="020B0604020202020204" pitchFamily="34" charset="0"/>
                        <a:buNone/>
                      </a:pPr>
                      <a:r>
                        <a:rPr lang="en-US" sz="900" dirty="0"/>
                        <a:t>Classifying objects based on one attribute •Matching equal and unequal sets •Comparing objects and sets. Subatising. •Ordering objects and sets / introduce manipulatives. Number recognition. 2D Shapes. </a:t>
                      </a:r>
                    </a:p>
                    <a:p>
                      <a:pPr algn="ctr"/>
                      <a:r>
                        <a:rPr lang="en-US" sz="900" b="0" dirty="0">
                          <a:solidFill>
                            <a:schemeClr val="tx1"/>
                          </a:solidFill>
                          <a:latin typeface="+mn-lt"/>
                          <a:cs typeface="Amatic SC" panose="00000500000000000000" pitchFamily="2" charset="-79"/>
                        </a:rPr>
                        <a:t>.</a:t>
                      </a:r>
                      <a:r>
                        <a:rPr lang="en-GB" sz="1200" b="1" dirty="0">
                          <a:solidFill>
                            <a:schemeClr val="bg1">
                              <a:lumMod val="50000"/>
                            </a:schemeClr>
                          </a:solidFill>
                        </a:rPr>
                        <a:t> Calendar and time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a:t>Days of the week, seasons •Sequence daily events</a:t>
                      </a:r>
                      <a:endParaRPr lang="en-GB" sz="900" b="1" dirty="0">
                        <a:solidFill>
                          <a:schemeClr val="bg1">
                            <a:lumMod val="50000"/>
                          </a:schemeClr>
                        </a:solidFill>
                        <a:latin typeface="+mn-lt"/>
                        <a:cs typeface="Amatic SC" panose="00000500000000000000" pitchFamily="2" charset="-79"/>
                      </a:endParaRPr>
                    </a:p>
                    <a:p>
                      <a:pPr algn="ctr"/>
                      <a:endParaRPr lang="en-GB" sz="900" b="0" dirty="0">
                        <a:solidFill>
                          <a:schemeClr val="tx1"/>
                        </a:solidFill>
                        <a:latin typeface="+mn-lt"/>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GB" sz="1200" b="1" dirty="0">
                          <a:solidFill>
                            <a:schemeClr val="bg1">
                              <a:lumMod val="50000"/>
                            </a:schemeClr>
                          </a:solidFill>
                        </a:rPr>
                        <a:t>Numbers within 6</a:t>
                      </a:r>
                    </a:p>
                    <a:p>
                      <a:pPr algn="ctr"/>
                      <a:r>
                        <a:rPr lang="en-US" sz="900" dirty="0"/>
                        <a:t>Count up to six objects. •One more or one fewer •Order numbers 1 – 6 •Conservation of numbers within six</a:t>
                      </a:r>
                      <a:endParaRPr lang="en-GB" sz="900" b="1" dirty="0">
                        <a:solidFill>
                          <a:schemeClr val="bg1">
                            <a:lumMod val="50000"/>
                          </a:schemeClr>
                        </a:solidFill>
                        <a:latin typeface="+mn-lt"/>
                        <a:cs typeface="Amatic SC" panose="00000500000000000000" pitchFamily="2" charset="-79"/>
                      </a:endParaRPr>
                    </a:p>
                    <a:p>
                      <a:pPr algn="ctr"/>
                      <a:r>
                        <a:rPr lang="en-US" sz="1200" b="1" dirty="0">
                          <a:solidFill>
                            <a:schemeClr val="bg1">
                              <a:lumMod val="50000"/>
                            </a:schemeClr>
                          </a:solidFill>
                        </a:rPr>
                        <a:t>Addition and subtraction within 6</a:t>
                      </a:r>
                    </a:p>
                    <a:p>
                      <a:pPr algn="ctr"/>
                      <a:r>
                        <a:rPr lang="en-US" sz="900" dirty="0"/>
                        <a:t>Explore zero •Explore addition and subtraction </a:t>
                      </a:r>
                      <a:endParaRPr lang="en-US" sz="900" b="1" dirty="0">
                        <a:solidFill>
                          <a:schemeClr val="bg1">
                            <a:lumMod val="50000"/>
                          </a:schemeClr>
                        </a:solidFill>
                        <a:latin typeface="+mn-lt"/>
                        <a:cs typeface="Amatic SC" panose="00000500000000000000" pitchFamily="2" charset="-79"/>
                      </a:endParaRPr>
                    </a:p>
                    <a:p>
                      <a:pPr algn="ctr"/>
                      <a:r>
                        <a:rPr lang="en-GB" sz="1200" b="1" dirty="0">
                          <a:solidFill>
                            <a:schemeClr val="bg1">
                              <a:lumMod val="50000"/>
                            </a:schemeClr>
                          </a:solidFill>
                        </a:rPr>
                        <a:t>Shape and sorting</a:t>
                      </a:r>
                    </a:p>
                    <a:p>
                      <a:pPr algn="ctr"/>
                      <a:r>
                        <a:rPr lang="en-US" sz="900" dirty="0"/>
                        <a:t>Describe, and sort 2-D &amp; 3-D shapes •Describe position accurately</a:t>
                      </a:r>
                      <a:endParaRPr lang="en-GB" sz="900" b="1" dirty="0">
                        <a:solidFill>
                          <a:schemeClr val="bg1">
                            <a:lumMod val="50000"/>
                          </a:schemeClr>
                        </a:solidFill>
                        <a:latin typeface="+mn-lt"/>
                        <a:cs typeface="Amatic SC" panose="00000500000000000000" pitchFamily="2" charset="-79"/>
                      </a:endParaRPr>
                    </a:p>
                    <a:p>
                      <a:pPr algn="ctr"/>
                      <a:r>
                        <a:rPr lang="en-GB" sz="1200" b="1" dirty="0">
                          <a:solidFill>
                            <a:schemeClr val="bg1">
                              <a:lumMod val="50000"/>
                            </a:schemeClr>
                          </a:solidFill>
                        </a:rPr>
                        <a:t>Pattern and early number</a:t>
                      </a:r>
                    </a:p>
                    <a:p>
                      <a:pPr algn="ctr"/>
                      <a:r>
                        <a:rPr lang="en-US" sz="900" dirty="0" err="1"/>
                        <a:t>Recognise</a:t>
                      </a:r>
                      <a:r>
                        <a:rPr lang="en-US" sz="900" dirty="0"/>
                        <a:t>, describe, copy and extend </a:t>
                      </a:r>
                      <a:r>
                        <a:rPr lang="en-US" sz="900" dirty="0" err="1"/>
                        <a:t>colour</a:t>
                      </a:r>
                      <a:r>
                        <a:rPr lang="en-US" sz="900" dirty="0"/>
                        <a:t> and size patterns •Count and represent the numbers 1 to 3 •Estimate and check by counting. </a:t>
                      </a:r>
                      <a:r>
                        <a:rPr lang="en-US" sz="900" dirty="0" err="1"/>
                        <a:t>Recognise</a:t>
                      </a:r>
                      <a:r>
                        <a:rPr lang="en-US" sz="900" dirty="0"/>
                        <a:t> numbers in the environment. </a:t>
                      </a: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lumMod val="50000"/>
                            </a:schemeClr>
                          </a:solidFill>
                        </a:rPr>
                        <a:t>Numbers within 10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Count up to ten objects •Represent, order and explore numbers to ten •One more or fewer, one greater or less</a:t>
                      </a:r>
                      <a:endParaRPr lang="en-GB" sz="900" b="1"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latin typeface="+mn-lt"/>
                        </a:rPr>
                        <a:t>Addition and subtraction within 10</a:t>
                      </a:r>
                      <a:endParaRPr lang="en-GB" sz="1200" b="1" dirty="0">
                        <a:solidFill>
                          <a:schemeClr val="bg1">
                            <a:lumMod val="50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Explore addition as counting on and subtraction as taking away</a:t>
                      </a:r>
                      <a:endParaRPr lang="en-GB" sz="900" b="1" dirty="0">
                        <a:solidFill>
                          <a:schemeClr val="bg1">
                            <a:lumMod val="50000"/>
                          </a:schemeClr>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lumMod val="50000"/>
                            </a:schemeClr>
                          </a:solidFill>
                          <a:latin typeface="+mn-lt"/>
                        </a:rPr>
                        <a:t>Numbers within 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Count up to 15 objects and recognise different representations •Order and explore numbers to 15 •One more or fewer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bg1">
                            <a:lumMod val="50000"/>
                          </a:schemeClr>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bg1">
                            <a:lumMod val="50000"/>
                          </a:schemeClr>
                        </a:solidFill>
                        <a:latin typeface="+mn-lt"/>
                        <a:cs typeface="Amatic SC" panose="00000500000000000000" pitchFamily="2" charset="-79"/>
                      </a:endParaRPr>
                    </a:p>
                    <a:p>
                      <a:pPr algn="ctr"/>
                      <a:r>
                        <a:rPr lang="en-GB" sz="1100" b="1" dirty="0">
                          <a:solidFill>
                            <a:schemeClr val="bg1">
                              <a:lumMod val="50000"/>
                            </a:schemeClr>
                          </a:solidFill>
                        </a:rPr>
                        <a:t>Measures </a:t>
                      </a:r>
                    </a:p>
                    <a:p>
                      <a:pPr algn="ctr"/>
                      <a:r>
                        <a:rPr lang="en-US" sz="1050" dirty="0"/>
                        <a:t>Estimate, order compare, discuss and explore capacity, weight and lengths</a:t>
                      </a:r>
                      <a:endParaRPr lang="en-GB" sz="1050" b="1" dirty="0">
                        <a:solidFill>
                          <a:schemeClr val="bg1">
                            <a:lumMod val="50000"/>
                          </a:schemeClr>
                        </a:solidFill>
                        <a:latin typeface="+mn-lt"/>
                        <a:cs typeface="Amatic SC" panose="00000500000000000000" pitchFamily="2" charset="-79"/>
                      </a:endParaRPr>
                    </a:p>
                    <a:p>
                      <a:pPr algn="ctr"/>
                      <a:endParaRPr lang="en-GB" sz="1050" dirty="0">
                        <a:solidFill>
                          <a:schemeClr val="bg1">
                            <a:lumMod val="50000"/>
                          </a:schemeClr>
                        </a:solidFill>
                        <a:latin typeface="+mn-lt"/>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lumMod val="50000"/>
                            </a:schemeClr>
                          </a:solidFill>
                          <a:latin typeface="+mn-lt"/>
                        </a:rPr>
                        <a:t>Grouping and sharing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Counting and sharing in equal groups •Grouping into fives and tens •Relationship between grouping and sharing</a:t>
                      </a:r>
                      <a:endParaRPr lang="en-GB" sz="900" b="1" dirty="0">
                        <a:solidFill>
                          <a:schemeClr val="bg1">
                            <a:lumMod val="50000"/>
                          </a:schemeClr>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lumMod val="50000"/>
                            </a:schemeClr>
                          </a:solidFill>
                          <a:latin typeface="+mn-lt"/>
                        </a:rPr>
                        <a:t>Numbers within 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Count up to 10 objects •Represent, order and explore numbers to 15 •One more or fewer</a:t>
                      </a:r>
                      <a:endParaRPr lang="en-GB" sz="900" b="1" dirty="0">
                        <a:solidFill>
                          <a:schemeClr val="bg1">
                            <a:lumMod val="50000"/>
                          </a:schemeClr>
                        </a:solidFill>
                        <a:latin typeface="+mn-lt"/>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lumMod val="50000"/>
                            </a:schemeClr>
                          </a:solidFill>
                          <a:latin typeface="+mn-lt"/>
                        </a:rPr>
                        <a:t>Doubling and halving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Doubling and halving &amp; the relationship between them </a:t>
                      </a:r>
                      <a:endParaRPr lang="en-GB" sz="900" b="1" dirty="0">
                        <a:solidFill>
                          <a:schemeClr val="bg1">
                            <a:lumMod val="50000"/>
                          </a:schemeClr>
                        </a:solidFill>
                        <a:latin typeface="+mn-lt"/>
                        <a:cs typeface="Amatic SC" panose="00000500000000000000" pitchFamily="2" charset="-79"/>
                      </a:endParaRPr>
                    </a:p>
                    <a:p>
                      <a:pPr algn="ctr"/>
                      <a:endParaRPr lang="en-GB" sz="1600" dirty="0">
                        <a:solidFill>
                          <a:schemeClr val="bg1">
                            <a:lumMod val="50000"/>
                          </a:schemeClr>
                        </a:solidFill>
                        <a:latin typeface="+mn-lt"/>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algn="ctr"/>
                      <a:r>
                        <a:rPr lang="en-GB" sz="1200" b="1" dirty="0">
                          <a:solidFill>
                            <a:schemeClr val="bg1">
                              <a:lumMod val="50000"/>
                            </a:schemeClr>
                          </a:solidFill>
                        </a:rPr>
                        <a:t>Shape and pattern</a:t>
                      </a:r>
                    </a:p>
                    <a:p>
                      <a:pPr algn="ctr"/>
                      <a:r>
                        <a:rPr lang="en-US" sz="900" dirty="0"/>
                        <a:t>Describe and sort 2-D and 3-D shapes •Recognise, complete and create patterns</a:t>
                      </a:r>
                      <a:endParaRPr lang="en-GB" sz="900" b="1" dirty="0">
                        <a:solidFill>
                          <a:schemeClr val="bg1">
                            <a:lumMod val="50000"/>
                          </a:schemeClr>
                        </a:solidFill>
                      </a:endParaRPr>
                    </a:p>
                    <a:p>
                      <a:pPr algn="ctr"/>
                      <a:r>
                        <a:rPr lang="en-US" sz="1200" b="1" dirty="0">
                          <a:solidFill>
                            <a:schemeClr val="bg1">
                              <a:lumMod val="50000"/>
                            </a:schemeClr>
                          </a:solidFill>
                        </a:rPr>
                        <a:t>Addition and subtraction within 20</a:t>
                      </a:r>
                    </a:p>
                    <a:p>
                      <a:pPr algn="ctr"/>
                      <a:r>
                        <a:rPr lang="en-US" sz="900" dirty="0"/>
                        <a:t>Commutativity •Explore addition and subtraction •Compare two amounts •Relationship between doubling and halving </a:t>
                      </a:r>
                      <a:endParaRPr lang="en-US" sz="900" b="1" dirty="0">
                        <a:solidFill>
                          <a:schemeClr val="bg1">
                            <a:lumMod val="50000"/>
                          </a:schemeClr>
                        </a:solidFill>
                      </a:endParaRPr>
                    </a:p>
                    <a:p>
                      <a:pPr algn="ctr"/>
                      <a:r>
                        <a:rPr lang="en-GB" sz="1200" b="1" dirty="0">
                          <a:solidFill>
                            <a:schemeClr val="bg1">
                              <a:lumMod val="50000"/>
                            </a:schemeClr>
                          </a:solidFill>
                        </a:rPr>
                        <a:t>Money </a:t>
                      </a:r>
                    </a:p>
                    <a:p>
                      <a:pPr algn="ctr"/>
                      <a:r>
                        <a:rPr lang="en-US" sz="900" dirty="0"/>
                        <a:t>Coin recognition and values •Combinations to total 20p •Change from 10p </a:t>
                      </a:r>
                      <a:endParaRPr lang="en-GB" sz="900" b="1" dirty="0">
                        <a:solidFill>
                          <a:schemeClr val="bg1">
                            <a:lumMod val="50000"/>
                          </a:schemeClr>
                        </a:solidFill>
                      </a:endParaRPr>
                    </a:p>
                    <a:p>
                      <a:pPr algn="ctr"/>
                      <a:r>
                        <a:rPr lang="en-GB" sz="1200" b="1" dirty="0">
                          <a:solidFill>
                            <a:schemeClr val="bg1">
                              <a:lumMod val="50000"/>
                            </a:schemeClr>
                          </a:solidFill>
                        </a:rPr>
                        <a:t>Measures</a:t>
                      </a:r>
                    </a:p>
                    <a:p>
                      <a:pPr algn="ctr"/>
                      <a:r>
                        <a:rPr lang="en-US" sz="900" dirty="0"/>
                        <a:t>Describe capacities •Compare volumes •Compare weights •Estimate, compare and order lengths </a:t>
                      </a:r>
                      <a:endParaRPr lang="en-GB" sz="900" b="1" dirty="0">
                        <a:solidFill>
                          <a:schemeClr val="bg1">
                            <a:lumMod val="50000"/>
                          </a:schemeClr>
                        </a:solidFill>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a:r>
                        <a:rPr lang="en-US" sz="1400" b="1" dirty="0">
                          <a:solidFill>
                            <a:schemeClr val="bg1">
                              <a:lumMod val="50000"/>
                            </a:schemeClr>
                          </a:solidFill>
                        </a:rPr>
                        <a:t>Depth of numbers within 20 </a:t>
                      </a:r>
                    </a:p>
                    <a:p>
                      <a:pPr algn="ctr"/>
                      <a:r>
                        <a:rPr lang="en-US" sz="1000" dirty="0"/>
                        <a:t>Explore numbers and strategies •Recognise and extend patterns •Apply number, shape and measures knowledge •Count forwards and backwards</a:t>
                      </a:r>
                      <a:endParaRPr lang="en-US" sz="1000" b="1" dirty="0">
                        <a:solidFill>
                          <a:schemeClr val="bg1">
                            <a:lumMod val="50000"/>
                          </a:schemeClr>
                        </a:solidFill>
                      </a:endParaRPr>
                    </a:p>
                    <a:p>
                      <a:pPr algn="ctr"/>
                      <a:r>
                        <a:rPr lang="en-GB" sz="1400" b="1" dirty="0">
                          <a:solidFill>
                            <a:schemeClr val="bg1">
                              <a:lumMod val="50000"/>
                            </a:schemeClr>
                          </a:solidFill>
                        </a:rPr>
                        <a:t>Numbers beyond 20 </a:t>
                      </a:r>
                    </a:p>
                    <a:p>
                      <a:pPr algn="ctr"/>
                      <a:r>
                        <a:rPr lang="en-US" sz="1000" dirty="0"/>
                        <a:t>One more one less •Estimate and count •Grouping and sharing</a:t>
                      </a:r>
                      <a:endParaRPr lang="en-US" sz="1000" b="1" dirty="0">
                        <a:solidFill>
                          <a:schemeClr val="bg1">
                            <a:lumMod val="50000"/>
                          </a:schemeClr>
                        </a:solidFill>
                        <a:latin typeface="+mn-lt"/>
                        <a:cs typeface="Amatic SC" panose="00000500000000000000" pitchFamily="2" charset="-79"/>
                      </a:endParaRPr>
                    </a:p>
                    <a:p>
                      <a:pPr algn="ctr"/>
                      <a:endParaRPr lang="en-GB" sz="18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200" b="1" dirty="0">
                          <a:solidFill>
                            <a:schemeClr val="bg1">
                              <a:lumMod val="50000"/>
                            </a:schemeClr>
                          </a:solidFill>
                        </a:rPr>
                        <a:t>Depth of numbers within 20 </a:t>
                      </a:r>
                    </a:p>
                    <a:p>
                      <a:pPr algn="ctr"/>
                      <a:r>
                        <a:rPr lang="en-US" sz="900" dirty="0"/>
                        <a:t>Explore numbers and strategies •Recognise and extend patterns •Apply number, shape and measures knowledge •Count forwards and backwards</a:t>
                      </a:r>
                      <a:endParaRPr lang="en-US" sz="900" b="1" dirty="0">
                        <a:solidFill>
                          <a:schemeClr val="bg1">
                            <a:lumMod val="50000"/>
                          </a:schemeClr>
                        </a:solidFill>
                      </a:endParaRPr>
                    </a:p>
                    <a:p>
                      <a:pPr algn="ctr"/>
                      <a:r>
                        <a:rPr lang="en-GB" sz="1200" b="1" dirty="0">
                          <a:solidFill>
                            <a:schemeClr val="bg1">
                              <a:lumMod val="50000"/>
                            </a:schemeClr>
                          </a:solidFill>
                        </a:rPr>
                        <a:t>Numbers beyond 20 </a:t>
                      </a:r>
                    </a:p>
                    <a:p>
                      <a:pPr algn="ctr"/>
                      <a:r>
                        <a:rPr lang="en-US" sz="900" dirty="0"/>
                        <a:t>One more one less •Estimate and count •Grouping and sharing</a:t>
                      </a:r>
                      <a:endParaRPr lang="en-US" sz="900" b="1" dirty="0">
                        <a:solidFill>
                          <a:schemeClr val="bg1">
                            <a:lumMod val="50000"/>
                          </a:schemeClr>
                        </a:solidFill>
                        <a:latin typeface="+mn-lt"/>
                        <a:cs typeface="Amatic SC" panose="00000500000000000000" pitchFamily="2" charset="-79"/>
                      </a:endParaRPr>
                    </a:p>
                  </a:txBody>
                  <a:tcPr marL="91434" marR="9143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E9579259-6A86-6297-156E-FFD0E4EAD1E1}"/>
              </a:ext>
            </a:extLst>
          </p:cNvPr>
          <p:cNvGraphicFramePr>
            <a:graphicFrameLocks noGrp="1"/>
          </p:cNvGraphicFramePr>
          <p:nvPr>
            <p:extLst>
              <p:ext uri="{D42A27DB-BD31-4B8C-83A1-F6EECF244321}">
                <p14:modId xmlns:p14="http://schemas.microsoft.com/office/powerpoint/2010/main" val="3828895091"/>
              </p:ext>
            </p:extLst>
          </p:nvPr>
        </p:nvGraphicFramePr>
        <p:xfrm>
          <a:off x="495300" y="198438"/>
          <a:ext cx="11460162" cy="6441545"/>
        </p:xfrm>
        <a:graphic>
          <a:graphicData uri="http://schemas.openxmlformats.org/drawingml/2006/table">
            <a:tbl>
              <a:tblPr firstRow="1" bandRow="1">
                <a:tableStyleId>{5C22544A-7EE6-4342-B048-85BDC9FD1C3A}</a:tableStyleId>
              </a:tblPr>
              <a:tblGrid>
                <a:gridCol w="1637166">
                  <a:extLst>
                    <a:ext uri="{9D8B030D-6E8A-4147-A177-3AD203B41FA5}">
                      <a16:colId xmlns:a16="http://schemas.microsoft.com/office/drawing/2014/main" val="20000"/>
                    </a:ext>
                  </a:extLst>
                </a:gridCol>
                <a:gridCol w="1637166">
                  <a:extLst>
                    <a:ext uri="{9D8B030D-6E8A-4147-A177-3AD203B41FA5}">
                      <a16:colId xmlns:a16="http://schemas.microsoft.com/office/drawing/2014/main" val="20001"/>
                    </a:ext>
                  </a:extLst>
                </a:gridCol>
                <a:gridCol w="152917">
                  <a:extLst>
                    <a:ext uri="{9D8B030D-6E8A-4147-A177-3AD203B41FA5}">
                      <a16:colId xmlns:a16="http://schemas.microsoft.com/office/drawing/2014/main" val="20002"/>
                    </a:ext>
                  </a:extLst>
                </a:gridCol>
                <a:gridCol w="1484249">
                  <a:extLst>
                    <a:ext uri="{9D8B030D-6E8A-4147-A177-3AD203B41FA5}">
                      <a16:colId xmlns:a16="http://schemas.microsoft.com/office/drawing/2014/main" val="20003"/>
                    </a:ext>
                  </a:extLst>
                </a:gridCol>
                <a:gridCol w="1450541">
                  <a:extLst>
                    <a:ext uri="{9D8B030D-6E8A-4147-A177-3AD203B41FA5}">
                      <a16:colId xmlns:a16="http://schemas.microsoft.com/office/drawing/2014/main" val="20004"/>
                    </a:ext>
                  </a:extLst>
                </a:gridCol>
                <a:gridCol w="1823791">
                  <a:extLst>
                    <a:ext uri="{9D8B030D-6E8A-4147-A177-3AD203B41FA5}">
                      <a16:colId xmlns:a16="http://schemas.microsoft.com/office/drawing/2014/main" val="20005"/>
                    </a:ext>
                  </a:extLst>
                </a:gridCol>
                <a:gridCol w="1637166">
                  <a:extLst>
                    <a:ext uri="{9D8B030D-6E8A-4147-A177-3AD203B41FA5}">
                      <a16:colId xmlns:a16="http://schemas.microsoft.com/office/drawing/2014/main" val="20007"/>
                    </a:ext>
                  </a:extLst>
                </a:gridCol>
                <a:gridCol w="213312">
                  <a:extLst>
                    <a:ext uri="{9D8B030D-6E8A-4147-A177-3AD203B41FA5}">
                      <a16:colId xmlns:a16="http://schemas.microsoft.com/office/drawing/2014/main" val="20008"/>
                    </a:ext>
                  </a:extLst>
                </a:gridCol>
                <a:gridCol w="1423854">
                  <a:extLst>
                    <a:ext uri="{9D8B030D-6E8A-4147-A177-3AD203B41FA5}">
                      <a16:colId xmlns:a16="http://schemas.microsoft.com/office/drawing/2014/main" val="20009"/>
                    </a:ext>
                  </a:extLst>
                </a:gridCol>
              </a:tblGrid>
              <a:tr h="367619">
                <a:tc>
                  <a:txBody>
                    <a:bodyPr/>
                    <a:lstStyle/>
                    <a:p>
                      <a:pPr algn="ctr"/>
                      <a:endParaRPr lang="en-GB" sz="1800" dirty="0"/>
                    </a:p>
                  </a:txBody>
                  <a:tcPr marL="91446" marR="9144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Autumn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matic SC" panose="00000500000000000000" pitchFamily="2" charset="-79"/>
                          <a:cs typeface="Amatic SC" panose="00000500000000000000" pitchFamily="2" charset="-79"/>
                        </a:rPr>
                        <a:t>Autumn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0"/>
                  </a:ext>
                </a:extLst>
              </a:tr>
              <a:tr h="391045">
                <a:tc>
                  <a:txBody>
                    <a:bodyPr/>
                    <a:lstStyle/>
                    <a:p>
                      <a:pPr algn="ctr"/>
                      <a:r>
                        <a:rPr lang="en-US" sz="2000" b="0" dirty="0">
                          <a:latin typeface="Amatic SC" panose="00000500000000000000" pitchFamily="2" charset="-79"/>
                          <a:cs typeface="Amatic SC" panose="00000500000000000000" pitchFamily="2" charset="-79"/>
                        </a:rPr>
                        <a:t>Themes </a:t>
                      </a:r>
                      <a:endParaRPr lang="en-GB" sz="2000" b="0" dirty="0">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dirty="0">
                          <a:latin typeface="Amatic SC" panose="00000500000000000000" pitchFamily="2" charset="-79"/>
                          <a:cs typeface="Amatic SC" panose="00000500000000000000" pitchFamily="2" charset="-79"/>
                        </a:rPr>
                        <a:t>Who am I!</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Terrific Tales!</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200" dirty="0">
                          <a:latin typeface="Amatic SC" panose="00000500000000000000" pitchFamily="2" charset="-79"/>
                          <a:cs typeface="Amatic SC" panose="00000500000000000000" pitchFamily="2" charset="-79"/>
                        </a:rPr>
                        <a:t>Food!</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Amazing Animals!</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200" dirty="0">
                          <a:latin typeface="Amatic SC" panose="00000500000000000000" pitchFamily="2" charset="-79"/>
                          <a:cs typeface="Amatic SC" panose="00000500000000000000" pitchFamily="2" charset="-79"/>
                        </a:rPr>
                        <a:t>Come outside!</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matic SC" panose="00000500000000000000" pitchFamily="2" charset="-79"/>
                          <a:cs typeface="Amatic SC" panose="00000500000000000000" pitchFamily="2" charset="-79"/>
                        </a:rPr>
                        <a:t>On the Move!</a:t>
                      </a: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1"/>
                  </a:ext>
                </a:extLst>
              </a:tr>
              <a:tr h="571529">
                <a:tc rowSpan="2">
                  <a:txBody>
                    <a:bodyPr/>
                    <a:lstStyle/>
                    <a:p>
                      <a:pPr algn="ctr"/>
                      <a:r>
                        <a:rPr lang="en-US" sz="1400" b="1" dirty="0">
                          <a:latin typeface="Amatic SC" panose="00000500000000000000" pitchFamily="2" charset="-79"/>
                          <a:cs typeface="Amatic SC" panose="00000500000000000000" pitchFamily="2" charset="-79"/>
                        </a:rPr>
                        <a:t>Understanding the world</a:t>
                      </a:r>
                    </a:p>
                    <a:p>
                      <a:pPr algn="ctr"/>
                      <a:r>
                        <a:rPr lang="en-US" sz="500" dirty="0"/>
                        <a:t>.</a:t>
                      </a:r>
                      <a:endParaRPr lang="en-US" sz="500" b="1" dirty="0">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8">
                  <a:txBody>
                    <a:bodyPr/>
                    <a:lstStyle/>
                    <a:p>
                      <a:pPr algn="ctr"/>
                      <a:r>
                        <a:rPr lang="en-US" sz="800" dirty="0"/>
                        <a:t>Understanding the world involves guiding children to </a:t>
                      </a:r>
                      <a:r>
                        <a:rPr lang="en-US" sz="800" b="1" dirty="0"/>
                        <a:t>make sense of their physical world and their community</a:t>
                      </a:r>
                      <a:r>
                        <a:rPr lang="en-US" sz="800" dirty="0"/>
                        <a:t>.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a:t>
                      </a:r>
                      <a:endParaRPr lang="en-US" sz="800" dirty="0">
                        <a:latin typeface="Amatic SC" panose="00000500000000000000" pitchFamily="2" charset="-79"/>
                        <a:cs typeface="Amatic SC" panose="00000500000000000000" pitchFamily="2" charset="-79"/>
                      </a:endParaRPr>
                    </a:p>
                  </a:txBody>
                  <a:tcPr marL="91446" marR="91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US" sz="8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extLst>
                  <a:ext uri="{0D108BD9-81ED-4DB2-BD59-A6C34878D82A}">
                    <a16:rowId xmlns:a16="http://schemas.microsoft.com/office/drawing/2014/main" val="10002"/>
                  </a:ext>
                </a:extLst>
              </a:tr>
              <a:tr h="5098566">
                <a:tc vMerge="1">
                  <a:txBody>
                    <a:bodyPr/>
                    <a:lstStyle/>
                    <a:p>
                      <a:pPr algn="ctr"/>
                      <a:r>
                        <a:rPr lang="en-US" sz="2400" b="1" dirty="0">
                          <a:latin typeface="Amatic SC" panose="00000500000000000000" pitchFamily="2" charset="-79"/>
                          <a:cs typeface="Amatic SC" panose="00000500000000000000" pitchFamily="2" charset="-79"/>
                        </a:rPr>
                        <a:t>Understanding the world</a:t>
                      </a:r>
                    </a:p>
                    <a:p>
                      <a:pPr algn="ctr"/>
                      <a:r>
                        <a:rPr lang="en-US" sz="2400" b="1" dirty="0">
                          <a:latin typeface="Amatic SC" panose="00000500000000000000" pitchFamily="2" charset="-79"/>
                          <a:cs typeface="Amatic SC" panose="00000500000000000000" pitchFamily="2" charset="-79"/>
                        </a:rPr>
                        <a:t>RE / Festivals </a:t>
                      </a:r>
                    </a:p>
                    <a:p>
                      <a:pPr algn="ctr"/>
                      <a:endParaRPr lang="en-US" sz="2400" b="1" dirty="0">
                        <a:latin typeface="Amatic SC" panose="00000500000000000000" pitchFamily="2" charset="-79"/>
                        <a:cs typeface="Amatic SC" panose="00000500000000000000" pitchFamily="2" charset="-79"/>
                      </a:endParaRPr>
                    </a:p>
                    <a:p>
                      <a:pPr algn="ctr"/>
                      <a:r>
                        <a:rPr lang="en-US" sz="800" dirty="0"/>
                        <a:t>Our RE Curriculum enables children to develop a positive sense of themselves and others and learn how to form positive and respectful relationships. </a:t>
                      </a:r>
                    </a:p>
                    <a:p>
                      <a:pPr algn="ctr"/>
                      <a:endParaRPr lang="en-US" sz="800" dirty="0"/>
                    </a:p>
                    <a:p>
                      <a:pPr algn="ctr"/>
                      <a:r>
                        <a:rPr lang="en-US" sz="800" dirty="0"/>
                        <a:t> They will begin to understand and value the differences of individuals and groups within their own community. </a:t>
                      </a:r>
                    </a:p>
                    <a:p>
                      <a:pPr algn="ctr"/>
                      <a:endParaRPr lang="en-US" sz="800" dirty="0"/>
                    </a:p>
                    <a:p>
                      <a:pPr algn="ctr"/>
                      <a:r>
                        <a:rPr lang="en-US" sz="800" dirty="0"/>
                        <a:t>Children will have opportunity to develop their emerging moral and cultural awareness.</a:t>
                      </a:r>
                      <a:endParaRPr lang="en-US" sz="800" b="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Identifying their family. Commenting on photos of their family; naming who they can see and of what relation they are to them.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Can talk about what they do with their family and places they have been with their family. Can draw similarities and make comparisons between other families. </a:t>
                      </a:r>
                      <a:r>
                        <a:rPr lang="en-US" sz="700" dirty="0">
                          <a:latin typeface="+mn-lt"/>
                        </a:rPr>
                        <a:t>Name and describe people who are familiar to them. </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Read fictional stories about families and start to tell the difference between real and fiction. </a:t>
                      </a:r>
                      <a:r>
                        <a:rPr lang="en-US" sz="700" dirty="0">
                          <a:latin typeface="+mn-lt"/>
                        </a:rPr>
                        <a:t>Talk about members of their immediate family and community.</a:t>
                      </a:r>
                      <a:endParaRPr lang="en-GB" sz="700" b="0" dirty="0">
                        <a:solidFill>
                          <a:schemeClr val="tx1"/>
                        </a:solidFill>
                        <a:effectLst/>
                        <a:latin typeface="+mn-lt"/>
                        <a:cs typeface="Amatic SC" panose="00000500000000000000" pitchFamily="2" charset="-79"/>
                      </a:endParaRP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Navigating around our classroom and outdoor areas. Create treasure hunts to find places/ objects within our learning environment.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Introduce children to different occupations and how they use transport to help them in their jobs.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Listen out for and make note of children’s discussion between themselves regarding their experience of past birthday celebrations.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Encourage them to comment on what their home is like. Show photos of the children’s homes and encourage them to draw comparisons.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Can talk about what they have done with their families during Christmas’ in the past.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Show photos of how Christmas used to be celebrated in the past.  Use world maps to show children where some stories are based. Use the Jolly Postman to draw information from a map and begin to understand why maps are so important to postmen.</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Share different cultures versions of famous fairy tales.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To introduce children to a range of fictional characters and creatures from stories and to begin to differentiate these characters from real people in their lives.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Stranger danger (based on Jack and the beanstalk). Talking about occupations and how to identify strangers that can help them when they are in need.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Can talk about what they have done with their families during Christmas’ in the past.  </a:t>
                      </a:r>
                    </a:p>
                    <a:p>
                      <a:pPr marL="171450" indent="-171450">
                        <a:lnSpc>
                          <a:spcPct val="100000"/>
                        </a:lnSpc>
                        <a:spcBef>
                          <a:spcPts val="100"/>
                        </a:spcBef>
                        <a:spcAft>
                          <a:spcPts val="800"/>
                        </a:spcAft>
                        <a:buFont typeface="Courier New" panose="02070309020205020404" pitchFamily="49" charset="0"/>
                        <a:buChar char="o"/>
                      </a:pPr>
                      <a:r>
                        <a:rPr lang="en-US" sz="700" b="0" dirty="0">
                          <a:solidFill>
                            <a:schemeClr val="tx1"/>
                          </a:solidFill>
                          <a:effectLst/>
                          <a:latin typeface="+mn-lt"/>
                          <a:ea typeface="Calibri" panose="020F0502020204030204" pitchFamily="34" charset="0"/>
                          <a:cs typeface="Amatic SC" panose="00000500000000000000" pitchFamily="2" charset="-79"/>
                        </a:rPr>
                        <a:t>Visit to Beacon</a:t>
                      </a:r>
                      <a:r>
                        <a:rPr lang="en-US" sz="700" b="0" baseline="0" dirty="0">
                          <a:solidFill>
                            <a:schemeClr val="tx1"/>
                          </a:solidFill>
                          <a:effectLst/>
                          <a:latin typeface="+mn-lt"/>
                          <a:ea typeface="Calibri" panose="020F0502020204030204" pitchFamily="34" charset="0"/>
                          <a:cs typeface="Amatic SC" panose="00000500000000000000" pitchFamily="2" charset="-79"/>
                        </a:rPr>
                        <a:t> fell.</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Show photos of how Christmas used to be celebrated in the past.  Use world maps to show children where some stories are based. Use the Jolly Postman to draw information from a map and begin to understand why maps are so important to postmen.</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Share different culture.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To introduce children to a range of fictional characters and creatures from stories and to begin to differentiate these characters from real people in their lives.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Stranger danger (based on Jack and the beanstalk). Talking about occupations and how to identify strangers that can help them when they are in need.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dirty="0">
                          <a:solidFill>
                            <a:schemeClr val="dk1"/>
                          </a:solidFill>
                          <a:effectLst/>
                          <a:latin typeface="+mn-lt"/>
                          <a:ea typeface="+mn-ea"/>
                          <a:cs typeface="+mn-cs"/>
                        </a:rPr>
                        <a:t>Design your </a:t>
                      </a:r>
                      <a:r>
                        <a:rPr lang="en-US" sz="700" b="0" i="0" kern="1200" dirty="0" err="1">
                          <a:solidFill>
                            <a:schemeClr val="dk1"/>
                          </a:solidFill>
                          <a:effectLst/>
                          <a:latin typeface="+mn-lt"/>
                          <a:ea typeface="+mn-ea"/>
                          <a:cs typeface="+mn-cs"/>
                        </a:rPr>
                        <a:t>favourite</a:t>
                      </a:r>
                      <a:r>
                        <a:rPr lang="en-US" sz="700" b="0" i="0" kern="1200" dirty="0">
                          <a:solidFill>
                            <a:schemeClr val="dk1"/>
                          </a:solidFill>
                          <a:effectLst/>
                          <a:latin typeface="+mn-lt"/>
                          <a:ea typeface="+mn-ea"/>
                          <a:cs typeface="+mn-cs"/>
                        </a:rPr>
                        <a:t> meal.</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dirty="0">
                          <a:solidFill>
                            <a:schemeClr val="dk1"/>
                          </a:solidFill>
                          <a:effectLst/>
                          <a:latin typeface="+mn-lt"/>
                          <a:ea typeface="+mn-ea"/>
                          <a:cs typeface="+mn-cs"/>
                        </a:rPr>
                        <a:t>What is your </a:t>
                      </a:r>
                      <a:r>
                        <a:rPr lang="en-US" sz="700" b="0" i="0" kern="1200" dirty="0" err="1">
                          <a:solidFill>
                            <a:schemeClr val="dk1"/>
                          </a:solidFill>
                          <a:effectLst/>
                          <a:latin typeface="+mn-lt"/>
                          <a:ea typeface="+mn-ea"/>
                          <a:cs typeface="+mn-cs"/>
                        </a:rPr>
                        <a:t>favourite</a:t>
                      </a:r>
                      <a:r>
                        <a:rPr lang="en-US" sz="700" b="0" i="0" kern="1200" dirty="0">
                          <a:solidFill>
                            <a:schemeClr val="dk1"/>
                          </a:solidFill>
                          <a:effectLst/>
                          <a:latin typeface="+mn-lt"/>
                          <a:ea typeface="+mn-ea"/>
                          <a:cs typeface="+mn-cs"/>
                        </a:rPr>
                        <a:t> food,</a:t>
                      </a:r>
                      <a:r>
                        <a:rPr lang="en-US" sz="700" b="0" i="0" kern="1200" baseline="0" dirty="0">
                          <a:solidFill>
                            <a:schemeClr val="dk1"/>
                          </a:solidFill>
                          <a:effectLst/>
                          <a:latin typeface="+mn-lt"/>
                          <a:ea typeface="+mn-ea"/>
                          <a:cs typeface="+mn-cs"/>
                        </a:rPr>
                        <a:t> talk about different types of food.</a:t>
                      </a:r>
                      <a:endParaRPr lang="en-US" sz="18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dirty="0">
                          <a:solidFill>
                            <a:schemeClr val="dk1"/>
                          </a:solidFill>
                          <a:effectLst/>
                          <a:latin typeface="+mn-lt"/>
                          <a:ea typeface="+mn-ea"/>
                          <a:cs typeface="+mn-cs"/>
                        </a:rPr>
                        <a:t>Carry out food experiments including skittles and bouncy eggs.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dirty="0">
                          <a:solidFill>
                            <a:schemeClr val="dk1"/>
                          </a:solidFill>
                          <a:effectLst/>
                          <a:latin typeface="+mn-lt"/>
                          <a:ea typeface="+mn-ea"/>
                          <a:cs typeface="+mn-cs"/>
                        </a:rPr>
                        <a:t> Chinese new year focus on food tasting</a:t>
                      </a:r>
                      <a:r>
                        <a:rPr lang="en-US" sz="700" b="0" i="0" kern="1200" baseline="0" dirty="0">
                          <a:solidFill>
                            <a:schemeClr val="dk1"/>
                          </a:solidFill>
                          <a:effectLst/>
                          <a:latin typeface="+mn-lt"/>
                          <a:ea typeface="+mn-ea"/>
                          <a:cs typeface="+mn-cs"/>
                        </a:rPr>
                        <a:t> and traditions.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baseline="0" dirty="0">
                          <a:solidFill>
                            <a:schemeClr val="dk1"/>
                          </a:solidFill>
                          <a:effectLst/>
                          <a:latin typeface="+mn-lt"/>
                          <a:ea typeface="+mn-ea"/>
                          <a:cs typeface="+mn-cs"/>
                        </a:rPr>
                        <a:t>Pancake day – learn about the tradition of pancake day.</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baseline="0" dirty="0">
                          <a:solidFill>
                            <a:schemeClr val="dk1"/>
                          </a:solidFill>
                          <a:effectLst/>
                          <a:latin typeface="+mn-lt"/>
                          <a:ea typeface="+mn-ea"/>
                          <a:cs typeface="+mn-cs"/>
                        </a:rPr>
                        <a:t>Food tasting – a range of food.</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baseline="0" dirty="0">
                          <a:solidFill>
                            <a:schemeClr val="dk1"/>
                          </a:solidFill>
                          <a:effectLst/>
                          <a:latin typeface="+mn-lt"/>
                          <a:ea typeface="+mn-ea"/>
                          <a:cs typeface="+mn-cs"/>
                        </a:rPr>
                        <a:t>Following a recipe to make a pizza.</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US" sz="700" b="0" i="0" kern="1200" baseline="0" dirty="0">
                          <a:solidFill>
                            <a:schemeClr val="dk1"/>
                          </a:solidFill>
                          <a:effectLst/>
                          <a:latin typeface="+mn-lt"/>
                          <a:ea typeface="+mn-ea"/>
                          <a:cs typeface="+mn-cs"/>
                        </a:rPr>
                        <a:t>Look at food from around the world what is similar and different.</a:t>
                      </a:r>
                    </a:p>
                    <a:p>
                      <a:pPr marL="0" marR="0" lvl="0" indent="0" algn="l" defTabSz="914400" rtl="0" eaLnBrk="1" fontAlgn="auto" latinLnBrk="0" hangingPunct="1">
                        <a:lnSpc>
                          <a:spcPct val="100000"/>
                        </a:lnSpc>
                        <a:spcBef>
                          <a:spcPts val="100"/>
                        </a:spcBef>
                        <a:spcAft>
                          <a:spcPts val="800"/>
                        </a:spcAft>
                        <a:buClrTx/>
                        <a:buSzTx/>
                        <a:buFont typeface="Courier New" panose="02070309020205020404" pitchFamily="49" charset="0"/>
                        <a:buNone/>
                        <a:tabLst/>
                        <a:defRPr/>
                      </a:pPr>
                      <a:r>
                        <a:rPr lang="en-US" sz="700" b="0" i="0" kern="1200" baseline="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100"/>
                        </a:spcBef>
                        <a:spcAft>
                          <a:spcPts val="800"/>
                        </a:spcAft>
                        <a:buClrTx/>
                        <a:buSzTx/>
                        <a:buFont typeface="Courier New" panose="02070309020205020404" pitchFamily="49" charset="0"/>
                        <a:buNone/>
                        <a:tabLst/>
                        <a:defRPr/>
                      </a:pPr>
                      <a:endParaRPr lang="en-US" sz="700" b="0" i="0" kern="1200" baseline="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US" sz="7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200" b="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Listening to stories and placing events in chronological order.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What can we do here to take care of animals in the jungle?</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Compare animals from a jungle to those on a farm.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Explore a range of jungle animals. Learn their names and label their body parts. </a:t>
                      </a:r>
                      <a:r>
                        <a:rPr lang="en-US" sz="700" dirty="0">
                          <a:latin typeface="+mn-lt"/>
                        </a:rPr>
                        <a:t>Nocturnal Animals Making sense of different environments and habitats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t>Use images, video clips, shared texts and other resources to bring the wider world into the classroom. Listen to what children say about what they see</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t>Listen to children describing and commenting on things they have seen whilst outside, including plants and animals.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t>After close observation, draw pictures of the natural world, including animals and plants</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US" sz="700" b="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Discuss how they got to school and what mode of transport they used. Introduce the children to a range of transport and where they can be found.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Look at the difference between transport in this country and one other country. Encourage the children to make simple comparisons.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Use bee-bots on simple maps. Encourage the children to use navigational language.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Can children talk about their homes and what there is to do near their homes?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Look out for children drawing/painting or constructing their homes.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Environments – Features of local environment Maps of local area Comparing places on Google Earth – how are they similar/different?</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Introduce children to significant figures who have been to space and begin to understand that these events happened before they were born.</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mn-lt"/>
                        </a:rPr>
                        <a:t>Change in living things – Changes in the leaves, weather, seasons,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Explore the world around us and see how it changes as we enter Summer. </a:t>
                      </a:r>
                      <a:r>
                        <a:rPr lang="en-US" sz="700" dirty="0"/>
                        <a:t>Provide opportunities for children to note and record the weather.</a:t>
                      </a:r>
                      <a:r>
                        <a:rPr lang="en-GB" sz="700" b="0" dirty="0">
                          <a:solidFill>
                            <a:schemeClr val="tx1"/>
                          </a:solidFill>
                          <a:effectLst/>
                          <a:latin typeface="+mn-lt"/>
                          <a:ea typeface="Calibri" panose="020F0502020204030204" pitchFamily="34" charset="0"/>
                          <a:cs typeface="Amatic SC" panose="00000500000000000000" pitchFamily="2" charset="-79"/>
                        </a:rPr>
                        <a:t>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dirty="0">
                          <a:latin typeface="+mn-lt"/>
                        </a:rPr>
                        <a:t>Building a ‘Bug Hotel’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mn-lt"/>
                        </a:rPr>
                        <a:t>Draw children’s attention to the immediate environment, introducing and modelling new vocabulary where appropriate. </a:t>
                      </a: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To understand where dinosaurs are now and begin to understand that they were alive a very long time ago. </a:t>
                      </a:r>
                    </a:p>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Learn about what a palaeontologist is and how they explore really old artefacts. Introduce Mary Anning as the first female to find a fossil.</a:t>
                      </a:r>
                    </a:p>
                    <a:p>
                      <a:pPr>
                        <a:lnSpc>
                          <a:spcPct val="107000"/>
                        </a:lnSpc>
                        <a:spcAft>
                          <a:spcPts val="800"/>
                        </a:spcAft>
                      </a:pPr>
                      <a:endParaRPr lang="en-GB"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US" sz="700" dirty="0">
                          <a:latin typeface="+mn-lt"/>
                        </a:rPr>
                        <a:t>Materials: Floating / Sinking – boat building Metallic / non-metallic objects</a:t>
                      </a:r>
                    </a:p>
                    <a:p>
                      <a:pPr>
                        <a:lnSpc>
                          <a:spcPct val="107000"/>
                        </a:lnSpc>
                        <a:spcAft>
                          <a:spcPts val="800"/>
                        </a:spcAft>
                      </a:pPr>
                      <a:endParaRPr lang="en-US"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US" sz="700" b="0" dirty="0">
                          <a:solidFill>
                            <a:schemeClr val="tx1"/>
                          </a:solidFill>
                          <a:effectLst/>
                          <a:latin typeface="+mn-lt"/>
                          <a:ea typeface="Calibri" panose="020F0502020204030204" pitchFamily="34" charset="0"/>
                          <a:cs typeface="Amatic SC" panose="00000500000000000000" pitchFamily="2" charset="-79"/>
                        </a:rPr>
                        <a:t>Seasides long ago – Magic Grandad </a:t>
                      </a:r>
                      <a:endParaRPr lang="en-GB"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 </a:t>
                      </a:r>
                    </a:p>
                    <a:p>
                      <a:r>
                        <a:rPr lang="en-GB" sz="700" b="0" dirty="0">
                          <a:solidFill>
                            <a:schemeClr val="tx1"/>
                          </a:solidFill>
                          <a:effectLst/>
                          <a:latin typeface="+mn-lt"/>
                          <a:ea typeface="Calibri" panose="020F0502020204030204" pitchFamily="34" charset="0"/>
                          <a:cs typeface="Amatic SC" panose="00000500000000000000" pitchFamily="2" charset="-79"/>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l" defTabSz="914400" rtl="0" eaLnBrk="1" fontAlgn="auto" latinLnBrk="0" hangingPunct="1">
                        <a:lnSpc>
                          <a:spcPct val="100000"/>
                        </a:lnSpc>
                        <a:spcBef>
                          <a:spcPts val="100"/>
                        </a:spcBef>
                        <a:spcAft>
                          <a:spcPts val="0"/>
                        </a:spcAft>
                        <a:buClrTx/>
                        <a:buSzTx/>
                        <a:buFont typeface="Courier New" panose="02070309020205020404" pitchFamily="49" charset="0"/>
                        <a:buNone/>
                        <a:tabLst/>
                        <a:defRPr/>
                      </a:pPr>
                      <a:r>
                        <a:rPr lang="en-GB" sz="700" b="0" dirty="0">
                          <a:solidFill>
                            <a:schemeClr val="tx1"/>
                          </a:solidFill>
                          <a:effectLst/>
                          <a:latin typeface="+mn-lt"/>
                          <a:ea typeface="Calibri" panose="020F0502020204030204" pitchFamily="34" charset="0"/>
                          <a:cs typeface="Amatic SC" panose="00000500000000000000" pitchFamily="2" charset="-79"/>
                        </a:rPr>
                        <a:t>.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Discuss how they got to school and what mode of transport they used. Introduce the children to a range of transport and where they can be found.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Look at the difference between transport in this country and one other country. Encourage the children to make simple comparisons.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Use bee-bots on simple maps. Encourage the children to use navigational language.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mn-lt"/>
                        </a:rPr>
                        <a:t>Environments – Features of local environment Maps of local area Comparing places on Google Earth – how are they similar/different?</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0" indent="0">
                        <a:lnSpc>
                          <a:spcPct val="100000"/>
                        </a:lnSpc>
                        <a:spcBef>
                          <a:spcPts val="100"/>
                        </a:spcBef>
                        <a:spcAft>
                          <a:spcPts val="800"/>
                        </a:spcAft>
                        <a:buFont typeface="Courier New" panose="02070309020205020404" pitchFamily="49" charset="0"/>
                        <a:buNone/>
                      </a:pPr>
                      <a:endParaRPr lang="en-GB" sz="700" b="0" dirty="0">
                        <a:solidFill>
                          <a:schemeClr val="tx1"/>
                        </a:solidFill>
                        <a:effectLst/>
                        <a:latin typeface="+mn-lt"/>
                        <a:ea typeface="Calibri" panose="020F0502020204030204" pitchFamily="34" charset="0"/>
                        <a:cs typeface="Amatic SC" panose="00000500000000000000" pitchFamily="2" charset="-79"/>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2A7B2C0F-CBAE-863A-7761-A97B2075F86A}"/>
              </a:ext>
            </a:extLst>
          </p:cNvPr>
          <p:cNvGraphicFramePr>
            <a:graphicFrameLocks noGrp="1"/>
          </p:cNvGraphicFramePr>
          <p:nvPr>
            <p:extLst>
              <p:ext uri="{D42A27DB-BD31-4B8C-83A1-F6EECF244321}">
                <p14:modId xmlns:p14="http://schemas.microsoft.com/office/powerpoint/2010/main" val="1932907893"/>
              </p:ext>
            </p:extLst>
          </p:nvPr>
        </p:nvGraphicFramePr>
        <p:xfrm>
          <a:off x="525463" y="193675"/>
          <a:ext cx="11458573" cy="6159500"/>
        </p:xfrm>
        <a:graphic>
          <a:graphicData uri="http://schemas.openxmlformats.org/drawingml/2006/table">
            <a:tbl>
              <a:tblPr firstRow="1" bandRow="1">
                <a:tableStyleId>{5C22544A-7EE6-4342-B048-85BDC9FD1C3A}</a:tableStyleId>
              </a:tblPr>
              <a:tblGrid>
                <a:gridCol w="1636939">
                  <a:extLst>
                    <a:ext uri="{9D8B030D-6E8A-4147-A177-3AD203B41FA5}">
                      <a16:colId xmlns:a16="http://schemas.microsoft.com/office/drawing/2014/main" val="20000"/>
                    </a:ext>
                  </a:extLst>
                </a:gridCol>
                <a:gridCol w="1636939">
                  <a:extLst>
                    <a:ext uri="{9D8B030D-6E8A-4147-A177-3AD203B41FA5}">
                      <a16:colId xmlns:a16="http://schemas.microsoft.com/office/drawing/2014/main" val="20001"/>
                    </a:ext>
                  </a:extLst>
                </a:gridCol>
                <a:gridCol w="1636939">
                  <a:extLst>
                    <a:ext uri="{9D8B030D-6E8A-4147-A177-3AD203B41FA5}">
                      <a16:colId xmlns:a16="http://schemas.microsoft.com/office/drawing/2014/main" val="20002"/>
                    </a:ext>
                  </a:extLst>
                </a:gridCol>
                <a:gridCol w="1636939">
                  <a:extLst>
                    <a:ext uri="{9D8B030D-6E8A-4147-A177-3AD203B41FA5}">
                      <a16:colId xmlns:a16="http://schemas.microsoft.com/office/drawing/2014/main" val="20003"/>
                    </a:ext>
                  </a:extLst>
                </a:gridCol>
                <a:gridCol w="1636939">
                  <a:extLst>
                    <a:ext uri="{9D8B030D-6E8A-4147-A177-3AD203B41FA5}">
                      <a16:colId xmlns:a16="http://schemas.microsoft.com/office/drawing/2014/main" val="20004"/>
                    </a:ext>
                  </a:extLst>
                </a:gridCol>
                <a:gridCol w="1636939">
                  <a:extLst>
                    <a:ext uri="{9D8B030D-6E8A-4147-A177-3AD203B41FA5}">
                      <a16:colId xmlns:a16="http://schemas.microsoft.com/office/drawing/2014/main" val="20005"/>
                    </a:ext>
                  </a:extLst>
                </a:gridCol>
                <a:gridCol w="1636939">
                  <a:extLst>
                    <a:ext uri="{9D8B030D-6E8A-4147-A177-3AD203B41FA5}">
                      <a16:colId xmlns:a16="http://schemas.microsoft.com/office/drawing/2014/main" val="20006"/>
                    </a:ext>
                  </a:extLst>
                </a:gridCol>
              </a:tblGrid>
              <a:tr h="640107">
                <a:tc>
                  <a:txBody>
                    <a:bodyPr/>
                    <a:lstStyle/>
                    <a:p>
                      <a:pPr algn="ctr"/>
                      <a:endParaRPr lang="en-GB" sz="1800" dirty="0"/>
                    </a:p>
                  </a:txBody>
                  <a:tcPr marL="91434" marR="91434" marT="45722" marB="4572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Autumn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matic SC" panose="00000500000000000000" pitchFamily="2" charset="-79"/>
                          <a:cs typeface="Amatic SC" panose="00000500000000000000" pitchFamily="2" charset="-79"/>
                        </a:rPr>
                        <a:t>Autumn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Spring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1</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a:solidFill>
                            <a:schemeClr val="bg1">
                              <a:lumMod val="50000"/>
                            </a:schemeClr>
                          </a:solidFill>
                          <a:latin typeface="Amatic SC" panose="00000500000000000000" pitchFamily="2" charset="-79"/>
                          <a:cs typeface="Amatic SC" panose="00000500000000000000" pitchFamily="2" charset="-79"/>
                        </a:rPr>
                        <a:t>Summer 2</a:t>
                      </a:r>
                      <a:endParaRPr lang="en-GB" sz="1800" dirty="0">
                        <a:solidFill>
                          <a:schemeClr val="bg1">
                            <a:lumMod val="50000"/>
                          </a:schemeClr>
                        </a:solidFill>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422142">
                <a:tc>
                  <a:txBody>
                    <a:bodyPr/>
                    <a:lstStyle/>
                    <a:p>
                      <a:pPr algn="ctr"/>
                      <a:r>
                        <a:rPr lang="en-US" sz="2000" b="0" dirty="0">
                          <a:latin typeface="Amatic SC" panose="00000500000000000000" pitchFamily="2" charset="-79"/>
                          <a:cs typeface="Amatic SC" panose="00000500000000000000" pitchFamily="2" charset="-79"/>
                        </a:rPr>
                        <a:t>Themes </a:t>
                      </a:r>
                      <a:endParaRPr lang="en-GB" sz="2000" b="0" dirty="0">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100" dirty="0">
                          <a:latin typeface="Amatic SC" panose="00000500000000000000" pitchFamily="2" charset="-79"/>
                          <a:cs typeface="Amatic SC" panose="00000500000000000000" pitchFamily="2" charset="-79"/>
                        </a:rPr>
                        <a:t>Who am I!</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Terrific Tales!</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100" dirty="0">
                          <a:latin typeface="Amatic SC" panose="00000500000000000000" pitchFamily="2" charset="-79"/>
                          <a:cs typeface="Amatic SC" panose="00000500000000000000" pitchFamily="2" charset="-79"/>
                        </a:rPr>
                        <a:t>Food Glorious Food!</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Amazing Animals!</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Come Outside!</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matic SC" panose="00000500000000000000" pitchFamily="2" charset="-79"/>
                          <a:cs typeface="Amatic SC" panose="00000500000000000000" pitchFamily="2" charset="-79"/>
                        </a:rPr>
                        <a:t>On the Move!</a:t>
                      </a: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579145">
                <a:tc rowSpan="2">
                  <a:txBody>
                    <a:bodyPr/>
                    <a:lstStyle/>
                    <a:p>
                      <a:pPr algn="ctr"/>
                      <a:r>
                        <a:rPr lang="en-US" sz="1800" b="1" dirty="0">
                          <a:latin typeface="Amatic SC" panose="00000500000000000000" pitchFamily="2" charset="-79"/>
                          <a:cs typeface="Amatic SC" panose="00000500000000000000" pitchFamily="2" charset="-79"/>
                        </a:rPr>
                        <a:t>Expressive Arts and Design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a:t>. </a:t>
                      </a:r>
                      <a:endParaRPr lang="en-GB" sz="800" b="0" i="1" dirty="0">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800" dirty="0"/>
                        <a:t>The development of children’s artistic and cultural awareness supports </a:t>
                      </a:r>
                      <a:r>
                        <a:rPr lang="en-US" sz="800" b="1" dirty="0"/>
                        <a:t>their imagination and creativity</a:t>
                      </a:r>
                      <a:r>
                        <a:rPr lang="en-US" sz="800" dirty="0"/>
                        <a:t>. It is important that children have regular opportunities to </a:t>
                      </a:r>
                      <a:r>
                        <a:rPr lang="en-US" sz="800" b="1" dirty="0"/>
                        <a:t>engage with the arts</a:t>
                      </a:r>
                      <a:r>
                        <a:rPr lang="en-US" sz="800" dirty="0"/>
                        <a:t>, enabling them to explore and play with a wide range of </a:t>
                      </a:r>
                      <a:r>
                        <a:rPr lang="en-US" sz="800" b="1" dirty="0"/>
                        <a:t>media and materials</a:t>
                      </a:r>
                      <a:r>
                        <a:rPr lang="en-US" sz="800" dirty="0"/>
                        <a:t>. The quality and variety of what children see, hear and participate in is crucial for developing their understanding, </a:t>
                      </a:r>
                      <a:r>
                        <a:rPr lang="en-US" sz="800" b="1" dirty="0"/>
                        <a:t>self-expression, vocabulary and ability to communicate through the arts</a:t>
                      </a:r>
                      <a:r>
                        <a:rPr lang="en-US" sz="800" dirty="0"/>
                        <a:t>. The frequency, repetition and depth of their experiences are fundamental to their progress in interpreting and appreciating what they hear, respond to and observe.</a:t>
                      </a:r>
                    </a:p>
                    <a:p>
                      <a:pPr algn="ctr"/>
                      <a:r>
                        <a:rPr lang="en-US" sz="800" dirty="0"/>
                        <a:t>Give children an insight into new musical worlds. Invite musicians in to play music to children and talk about it. Encourage children to listen attentively to music. Discuss changes and patterns as a piece of music develops. </a:t>
                      </a:r>
                      <a:endParaRPr lang="en-US" sz="800" dirty="0">
                        <a:latin typeface="Amatic SC" panose="00000500000000000000" pitchFamily="2" charset="-79"/>
                        <a:cs typeface="Amatic SC" panose="00000500000000000000" pitchFamily="2" charset="-79"/>
                      </a:endParaRPr>
                    </a:p>
                  </a:txBody>
                  <a:tcPr marL="91434" marR="91434"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0002"/>
                  </a:ext>
                </a:extLst>
              </a:tr>
              <a:tr h="4518106">
                <a:tc vMerge="1">
                  <a:txBody>
                    <a:bodyPr/>
                    <a:lstStyle/>
                    <a:p>
                      <a:pPr algn="ctr"/>
                      <a:r>
                        <a:rPr lang="en-US" sz="2400" b="1" dirty="0">
                          <a:latin typeface="Amatic SC" panose="00000500000000000000" pitchFamily="2" charset="-79"/>
                          <a:cs typeface="Amatic SC" panose="00000500000000000000" pitchFamily="2" charset="-79"/>
                        </a:rPr>
                        <a:t>Expressive Arts and Design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tx1"/>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tx1"/>
                          </a:solidFill>
                          <a:latin typeface="+mn-lt"/>
                        </a:rPr>
                        <a:t>Painting, 3D modelling, messy play, collage, cutting, drama, role play, threading, moving to music, clay sculptures, following music patterns with instruments, singing songs linked to topics, making instruments, percussion.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tx1"/>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a:t>Children to produce a piece of art work each half term to be displayed for ‘Celebration wall’ for school / parents  to show how drawings have developed  - lots of  links to Fine Motor Skills. Children to explain their work to others. Children will have opportunities to learn and perform songs, nursery rhymes and poetry linked to their work / interests and passions. </a:t>
                      </a:r>
                      <a:endParaRPr lang="en-GB" sz="800" b="0" i="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100" dirty="0">
                          <a:solidFill>
                            <a:schemeClr val="tx1"/>
                          </a:solidFill>
                        </a:rPr>
                        <a:t> Join in with songs; beginning to mix colours, join in with role play games and use resources available for props; build models using construction equipment.</a:t>
                      </a:r>
                    </a:p>
                    <a:p>
                      <a:pPr algn="ctr"/>
                      <a:endParaRPr lang="en-GB" sz="1100" dirty="0">
                        <a:solidFill>
                          <a:schemeClr val="tx1"/>
                        </a:solidFill>
                      </a:endParaRPr>
                    </a:p>
                    <a:p>
                      <a:pPr algn="ctr"/>
                      <a:r>
                        <a:rPr lang="en-US" sz="1100" dirty="0"/>
                        <a:t>Sing call-and-response songs, so that children can echo phrases of songs you sing.</a:t>
                      </a:r>
                    </a:p>
                    <a:p>
                      <a:pPr algn="ctr"/>
                      <a:endParaRPr lang="en-GB" sz="1100" dirty="0">
                        <a:solidFill>
                          <a:schemeClr val="tx1"/>
                        </a:solidFill>
                      </a:endParaRPr>
                    </a:p>
                    <a:p>
                      <a:pPr algn="ctr"/>
                      <a:r>
                        <a:rPr lang="en-US" sz="1100" dirty="0"/>
                        <a:t>Self-portraits, junk modelling, take picture of children’s creations and record them explaining what they did.</a:t>
                      </a:r>
                    </a:p>
                    <a:p>
                      <a:pPr algn="ctr"/>
                      <a:endParaRPr lang="en-US" sz="1100" dirty="0"/>
                    </a:p>
                    <a:p>
                      <a:pPr algn="ctr"/>
                      <a:r>
                        <a:rPr lang="en-US" sz="1100" dirty="0"/>
                        <a:t>Exploring sounds and how they can be changed, tapping out of simple rhythms. </a:t>
                      </a: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Use different textures and materials to make houses for the three little pigs and bridges for the Three Billy Goats</a:t>
                      </a:r>
                    </a:p>
                    <a:p>
                      <a:pPr algn="ctr">
                        <a:lnSpc>
                          <a:spcPct val="107000"/>
                        </a:lnSpc>
                        <a:spcAft>
                          <a:spcPts val="800"/>
                        </a:spcAft>
                      </a:pPr>
                      <a:r>
                        <a:rPr lang="en-GB" sz="1100" dirty="0">
                          <a:solidFill>
                            <a:schemeClr val="tx1"/>
                          </a:solidFill>
                        </a:rPr>
                        <a:t>Listen to music and make their own dances in response.</a:t>
                      </a:r>
                    </a:p>
                    <a:p>
                      <a:pPr algn="ctr">
                        <a:lnSpc>
                          <a:spcPct val="107000"/>
                        </a:lnSpc>
                        <a:spcAft>
                          <a:spcPts val="800"/>
                        </a:spcAft>
                      </a:pPr>
                      <a:r>
                        <a:rPr lang="en-US" sz="1100" dirty="0"/>
                        <a:t>Firework pictures, Christmas decorations, Christmas cards, Christmas songs/poems</a:t>
                      </a:r>
                      <a:endParaRPr lang="en-GB" sz="1100" dirty="0">
                        <a:solidFill>
                          <a:schemeClr val="tx1"/>
                        </a:solidFill>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 </a:t>
                      </a:r>
                      <a:r>
                        <a:rPr lang="en-US" sz="1100" dirty="0"/>
                        <a:t>The use of story maps, props, puppets &amp; story bags will encourage children to retell, invent and adapt stories.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Role Play Party’s and Celebrations Role Play of The Nativity </a:t>
                      </a: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1100" dirty="0"/>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Making lanterns, Chinese writing, puppet making, Chinese music and composition</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Food printing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Collage using a range of materials.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Potato printing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Recite poem linked to pancake day</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Listen to a range of songs to perform.</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Sketching using different items.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1100" dirty="0"/>
                    </a:p>
                    <a:p>
                      <a:pPr algn="ctr">
                        <a:lnSpc>
                          <a:spcPct val="107000"/>
                        </a:lnSpc>
                        <a:spcAft>
                          <a:spcPts val="800"/>
                        </a:spcAft>
                      </a:pPr>
                      <a:endParaRPr lang="en-GB" sz="1100" dirty="0">
                        <a:solidFill>
                          <a:schemeClr val="tx1"/>
                        </a:solidFill>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Children will be encouraged to select the tools and techniques they need to assemble materials that they are using </a:t>
                      </a:r>
                      <a:r>
                        <a:rPr lang="en-GB" sz="1100" dirty="0" err="1">
                          <a:solidFill>
                            <a:schemeClr val="tx1"/>
                          </a:solidFill>
                        </a:rPr>
                        <a:t>e.g</a:t>
                      </a:r>
                      <a:r>
                        <a:rPr lang="en-GB" sz="1100" dirty="0">
                          <a:solidFill>
                            <a:schemeClr val="tx1"/>
                          </a:solidFill>
                        </a:rPr>
                        <a:t> creating animal masks.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Find out where different animals live using a map.</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t> </a:t>
                      </a:r>
                      <a:r>
                        <a:rPr lang="en-GB" sz="1100" dirty="0">
                          <a:solidFill>
                            <a:schemeClr val="tx1"/>
                          </a:solidFill>
                        </a:rPr>
                        <a:t>Collage-farm animals </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dirty="0">
                        <a:solidFill>
                          <a:schemeClr val="tx1"/>
                        </a:solidFill>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Mother’s Day crafts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t> Easter crafts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a:t>Sketching using different items.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1100" dirty="0">
                        <a:solidFill>
                          <a:schemeClr val="tx1"/>
                        </a:solidFill>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800"/>
                        </a:spcAft>
                      </a:pPr>
                      <a:r>
                        <a:rPr lang="en-GB" sz="1100" dirty="0">
                          <a:solidFill>
                            <a:schemeClr val="tx1"/>
                          </a:solidFill>
                        </a:rPr>
                        <a:t>   Make different textures; make  patterns using different colours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Explore planting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rPr>
                        <a:t>. </a:t>
                      </a:r>
                      <a:r>
                        <a:rPr lang="en-US" sz="1100" dirty="0"/>
                        <a:t>Pastel drawings, printing, patterns on Life cycles, Flowers-Sun flowers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t>Artwork themed around Eric Carle / </a:t>
                      </a:r>
                      <a:r>
                        <a:rPr lang="en-US" sz="1100" dirty="0">
                          <a:solidFill>
                            <a:schemeClr val="tx1"/>
                          </a:solidFill>
                        </a:rPr>
                        <a:t>The Seasons – Art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t>Provide a wide range of props for play which encourage imagination.</a:t>
                      </a:r>
                      <a:endParaRPr lang="en-GB" sz="1100" dirty="0">
                        <a:solidFill>
                          <a:schemeClr val="tx1"/>
                        </a:solidFill>
                      </a:endParaRPr>
                    </a:p>
                    <a:p>
                      <a:pPr algn="ctr"/>
                      <a:endParaRPr lang="en-GB" sz="1100" dirty="0">
                        <a:solidFill>
                          <a:schemeClr val="tx1"/>
                        </a:solidFill>
                      </a:endParaRPr>
                    </a:p>
                    <a:p>
                      <a:pPr algn="ctr"/>
                      <a:r>
                        <a:rPr lang="en-GB" sz="1100" dirty="0">
                          <a:solidFill>
                            <a:schemeClr val="tx1"/>
                          </a:solidFill>
                        </a:rPr>
                        <a:t>Symmetrical butterflies </a:t>
                      </a: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GB" sz="1100" dirty="0">
                          <a:solidFill>
                            <a:schemeClr val="tx1"/>
                          </a:solidFill>
                        </a:rPr>
                        <a:t>Design and make rockets. Design and make objects they may need in space, thinking about form and function. </a:t>
                      </a:r>
                    </a:p>
                    <a:p>
                      <a:pPr algn="ctr"/>
                      <a:endParaRPr lang="en-GB" sz="1100" dirty="0">
                        <a:solidFill>
                          <a:schemeClr val="tx1"/>
                        </a:solidFill>
                      </a:endParaRPr>
                    </a:p>
                    <a:p>
                      <a:pPr algn="ctr"/>
                      <a:r>
                        <a:rPr lang="en-US" sz="1100" dirty="0"/>
                        <a:t>Junk modelling, houses, bridges boats and transport. </a:t>
                      </a:r>
                    </a:p>
                    <a:p>
                      <a:pPr algn="ctr"/>
                      <a:endParaRPr lang="en-US" sz="1100" dirty="0">
                        <a:solidFill>
                          <a:schemeClr val="tx1"/>
                        </a:solidFill>
                      </a:endParaRPr>
                    </a:p>
                    <a:p>
                      <a:pPr algn="ctr"/>
                      <a:r>
                        <a:rPr lang="en-US" sz="1100" dirty="0"/>
                        <a:t>Exploration of other countries – dressing up in different costumes.</a:t>
                      </a:r>
                    </a:p>
                    <a:p>
                      <a:pPr algn="ctr"/>
                      <a:endParaRPr lang="en-US" sz="1100" dirty="0"/>
                    </a:p>
                    <a:p>
                      <a:pPr algn="ctr"/>
                      <a:r>
                        <a:rPr lang="en-US" sz="1100" dirty="0"/>
                        <a:t>Provide children with a range of materials for children to construct</a:t>
                      </a:r>
                      <a:endParaRPr lang="en-GB" sz="1100" dirty="0">
                        <a:solidFill>
                          <a:schemeClr val="tx1"/>
                        </a:solidFill>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7488</Words>
  <Application>Microsoft Office PowerPoint</Application>
  <PresentationFormat>Widescreen</PresentationFormat>
  <Paragraphs>822</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Amatic SC</vt: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dc:creator>
  <cp:lastModifiedBy>Doxey, Clare</cp:lastModifiedBy>
  <cp:revision>22</cp:revision>
  <cp:lastPrinted>2022-11-17T08:20:21Z</cp:lastPrinted>
  <dcterms:modified xsi:type="dcterms:W3CDTF">2023-08-15T19:16:26Z</dcterms:modified>
</cp:coreProperties>
</file>